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7"/>
  </p:notesMasterIdLst>
  <p:sldIdLst>
    <p:sldId id="2147375812" r:id="rId2"/>
    <p:sldId id="2147375814" r:id="rId3"/>
    <p:sldId id="2147375813" r:id="rId4"/>
    <p:sldId id="2147375816" r:id="rId5"/>
    <p:sldId id="2147375817" r:id="rId6"/>
    <p:sldId id="2147375766" r:id="rId7"/>
    <p:sldId id="2147375820" r:id="rId8"/>
    <p:sldId id="2147375821" r:id="rId9"/>
    <p:sldId id="2147375818" r:id="rId10"/>
    <p:sldId id="2147375819" r:id="rId11"/>
    <p:sldId id="2147375822" r:id="rId12"/>
    <p:sldId id="2147375823" r:id="rId13"/>
    <p:sldId id="2147375824" r:id="rId14"/>
    <p:sldId id="2147375837" r:id="rId15"/>
    <p:sldId id="2147375825" r:id="rId16"/>
    <p:sldId id="2147375826" r:id="rId17"/>
    <p:sldId id="2147375827" r:id="rId18"/>
    <p:sldId id="2147375828" r:id="rId19"/>
    <p:sldId id="2147375829" r:id="rId20"/>
    <p:sldId id="2147375830" r:id="rId21"/>
    <p:sldId id="2147375831" r:id="rId22"/>
    <p:sldId id="2147375836" r:id="rId23"/>
    <p:sldId id="260" r:id="rId24"/>
    <p:sldId id="261" r:id="rId25"/>
    <p:sldId id="965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di Y" initials="RY" lastIdx="1" clrIdx="0">
    <p:extLst>
      <p:ext uri="{19B8F6BF-5375-455C-9EA6-DF929625EA0E}">
        <p15:presenceInfo xmlns:p15="http://schemas.microsoft.com/office/powerpoint/2012/main" userId="Rusdi 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000"/>
    <a:srgbClr val="00B050"/>
    <a:srgbClr val="0E223F"/>
    <a:srgbClr val="1B2852"/>
    <a:srgbClr val="E5F1FC"/>
    <a:srgbClr val="EDF6FD"/>
    <a:srgbClr val="E6F2FC"/>
    <a:srgbClr val="D2D3D5"/>
    <a:srgbClr val="D3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749" autoAdjust="0"/>
  </p:normalViewPr>
  <p:slideViewPr>
    <p:cSldViewPr snapToGrid="0">
      <p:cViewPr varScale="1">
        <p:scale>
          <a:sx n="83" d="100"/>
          <a:sy n="83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BF0436-4488-4D6D-A354-33B52F7C154F}" type="datetimeFigureOut">
              <a:rPr lang="en-ID" smtClean="0"/>
              <a:t>08/04/2022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7BC19C-FD4B-4126-A5FE-4C6B6DB5AF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8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948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  <a:r>
              <a:rPr lang="en-US" dirty="0" err="1"/>
              <a:t>Masuk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slide 3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694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`Masuk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slide 3 (</a:t>
            </a:r>
            <a:r>
              <a:rPr lang="en-US" baseline="0" dirty="0" err="1"/>
              <a:t>Pasal</a:t>
            </a:r>
            <a:r>
              <a:rPr lang="en-US" baseline="0" dirty="0"/>
              <a:t> 3 (2))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04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`Masuk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slide 3 --- </a:t>
            </a:r>
            <a:r>
              <a:rPr lang="en-US" baseline="0" dirty="0" err="1"/>
              <a:t>Pasal</a:t>
            </a:r>
            <a:r>
              <a:rPr lang="en-US" baseline="0" dirty="0"/>
              <a:t> 4 </a:t>
            </a:r>
            <a:r>
              <a:rPr lang="en-US" baseline="0" dirty="0" err="1"/>
              <a:t>Hanya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Exchanger --- </a:t>
            </a:r>
            <a:r>
              <a:rPr lang="en-US" baseline="0" dirty="0" err="1"/>
              <a:t>Dagang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selain</a:t>
            </a:r>
            <a:r>
              <a:rPr lang="en-US" baseline="0" dirty="0"/>
              <a:t> </a:t>
            </a:r>
            <a:r>
              <a:rPr lang="en-US" baseline="0" dirty="0" err="1"/>
              <a:t>Aset</a:t>
            </a:r>
            <a:r>
              <a:rPr lang="en-US" baseline="0" dirty="0"/>
              <a:t> </a:t>
            </a:r>
            <a:r>
              <a:rPr lang="en-US" baseline="0" dirty="0" err="1"/>
              <a:t>Kripto</a:t>
            </a:r>
            <a:r>
              <a:rPr lang="en-US" baseline="0" dirty="0"/>
              <a:t>, </a:t>
            </a:r>
            <a:r>
              <a:rPr lang="en-US" baseline="0" dirty="0" err="1"/>
              <a:t>diluar</a:t>
            </a:r>
            <a:r>
              <a:rPr lang="en-US" baseline="0" dirty="0"/>
              <a:t> PMSE?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323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5 - PPN (</a:t>
            </a:r>
            <a:r>
              <a:rPr lang="en-US" dirty="0" err="1"/>
              <a:t>Fisik</a:t>
            </a:r>
            <a:r>
              <a:rPr lang="en-US" dirty="0"/>
              <a:t> = Listed) </a:t>
            </a:r>
            <a:r>
              <a:rPr lang="en-US" dirty="0" err="1"/>
              <a:t>Pasal</a:t>
            </a:r>
            <a:r>
              <a:rPr lang="en-US" dirty="0"/>
              <a:t> 1 No.17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083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pPr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736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pPr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736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2033" y="6270142"/>
            <a:ext cx="12827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8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2852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2033" y="6270142"/>
            <a:ext cx="12827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60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2852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702033" y="6270142"/>
            <a:ext cx="12827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2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2852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702033" y="6270142"/>
            <a:ext cx="12827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6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702033" y="6270142"/>
            <a:ext cx="12827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8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A80A-D09D-4AB9-98DF-0FDDB2B36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6E60-F1FE-463F-BAE9-1EF623A0B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DC8B-F502-4744-8934-08295640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F50FF146-714C-4819-A6F9-1C960749B68F}" type="datetimeFigureOut">
              <a:rPr lang="en-ID" smtClean="0"/>
              <a:t>08/04/2022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2068-042B-4BDE-8A9B-C4AF3FC2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772F-A2FE-4C27-AFBB-79EE55D6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033" y="6270142"/>
            <a:ext cx="128270" cy="177800"/>
          </a:xfrm>
          <a:prstGeom prst="rect">
            <a:avLst/>
          </a:prstGeom>
        </p:spPr>
        <p:txBody>
          <a:bodyPr/>
          <a:lstStyle/>
          <a:p>
            <a:fld id="{05F9E7E8-3845-43BA-A5BD-2DFA2C63DD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04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0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312" y="135763"/>
            <a:ext cx="80848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B2852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071" y="1180719"/>
            <a:ext cx="11462385" cy="4615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4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24.sv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24.sv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sv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svg"/><Relationship Id="rId27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A76F05AA-D950-4CAC-9CE1-DD5F219ACC2D}"/>
              </a:ext>
            </a:extLst>
          </p:cNvPr>
          <p:cNvSpPr txBox="1"/>
          <p:nvPr/>
        </p:nvSpPr>
        <p:spPr>
          <a:xfrm>
            <a:off x="-17931" y="2714614"/>
            <a:ext cx="12209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ASET KRIPTO</a:t>
            </a:r>
            <a:endParaRPr lang="en-ID" sz="12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62D6E-5080-4F26-863E-0968350EB1A8}"/>
              </a:ext>
            </a:extLst>
          </p:cNvPr>
          <p:cNvSpPr/>
          <p:nvPr/>
        </p:nvSpPr>
        <p:spPr>
          <a:xfrm>
            <a:off x="-17930" y="4314942"/>
            <a:ext cx="12209929" cy="2039701"/>
          </a:xfrm>
          <a:prstGeom prst="rect">
            <a:avLst/>
          </a:prstGeom>
          <a:solidFill>
            <a:srgbClr val="0E2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 descr="A close-up of several coins&#10;&#10;Description automatically generated with low confidence">
            <a:extLst>
              <a:ext uri="{FF2B5EF4-FFF2-40B4-BE49-F238E27FC236}">
                <a16:creationId xmlns:a16="http://schemas.microsoft.com/office/drawing/2014/main" id="{3D067778-DE60-4C01-B0C8-CCF85B5C9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1" b="13352"/>
          <a:stretch/>
        </p:blipFill>
        <p:spPr>
          <a:xfrm>
            <a:off x="0" y="3872753"/>
            <a:ext cx="12192000" cy="2985246"/>
          </a:xfrm>
          <a:prstGeom prst="rect">
            <a:avLst/>
          </a:prstGeom>
        </p:spPr>
      </p:pic>
      <p:grpSp>
        <p:nvGrpSpPr>
          <p:cNvPr id="28" name="Group 9">
            <a:extLst>
              <a:ext uri="{FF2B5EF4-FFF2-40B4-BE49-F238E27FC236}">
                <a16:creationId xmlns:a16="http://schemas.microsoft.com/office/drawing/2014/main" id="{5BCA304D-1D72-484F-BF26-0989BB9DEDCF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E00144-5581-4305-8BAB-5189509D7DBC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F54CA9-BABB-4E6E-94AE-0E7258E69EC4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270460-FF30-4C61-A1AD-9106619D8A03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D521193-7B9F-48F2-BB47-9A40ECC3C880}"/>
              </a:ext>
            </a:extLst>
          </p:cNvPr>
          <p:cNvSpPr/>
          <p:nvPr/>
        </p:nvSpPr>
        <p:spPr>
          <a:xfrm>
            <a:off x="5887" y="-1"/>
            <a:ext cx="12209932" cy="6858000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6E1605-7F25-466D-BA1B-99E45C937AF7}"/>
              </a:ext>
            </a:extLst>
          </p:cNvPr>
          <p:cNvGrpSpPr/>
          <p:nvPr/>
        </p:nvGrpSpPr>
        <p:grpSpPr>
          <a:xfrm>
            <a:off x="322066" y="-302983"/>
            <a:ext cx="2618357" cy="2414804"/>
            <a:chOff x="119336" y="-275964"/>
            <a:chExt cx="1987246" cy="18327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50A97BC-F0D0-4B68-9F3E-7F8488BAF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090404" y="402766"/>
              <a:ext cx="1016178" cy="529953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8E359D-4A14-4A15-B95E-D6AFD8341D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89523" y="344503"/>
              <a:ext cx="0" cy="63266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88417E8-4E58-4B2F-BFB4-BC7D767D72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70332"/>
            <a:stretch/>
          </p:blipFill>
          <p:spPr>
            <a:xfrm>
              <a:off x="119336" y="-275964"/>
              <a:ext cx="724979" cy="1832756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CCB135-694B-4B62-AC9D-5F99DF27726B}"/>
              </a:ext>
            </a:extLst>
          </p:cNvPr>
          <p:cNvSpPr/>
          <p:nvPr/>
        </p:nvSpPr>
        <p:spPr>
          <a:xfrm>
            <a:off x="8750437" y="711572"/>
            <a:ext cx="2814917" cy="4395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A0C8F-1978-4172-80D2-58D3C45AAA2B}"/>
              </a:ext>
            </a:extLst>
          </p:cNvPr>
          <p:cNvSpPr txBox="1"/>
          <p:nvPr/>
        </p:nvSpPr>
        <p:spPr>
          <a:xfrm>
            <a:off x="8935916" y="749698"/>
            <a:ext cx="244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PMK-68/PMK.03/2022</a:t>
            </a:r>
            <a:endParaRPr lang="en-ID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2471E-6C04-473B-A56C-7E9E772A80A9}"/>
              </a:ext>
            </a:extLst>
          </p:cNvPr>
          <p:cNvSpPr txBox="1"/>
          <p:nvPr/>
        </p:nvSpPr>
        <p:spPr>
          <a:xfrm>
            <a:off x="1787984" y="2353462"/>
            <a:ext cx="859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Pajak</a:t>
            </a: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atas</a:t>
            </a: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Transaksi</a:t>
            </a: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Perdagangan</a:t>
            </a:r>
            <a:endParaRPr lang="en-ID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A19F9-6562-4785-A7C3-97178961E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08" b="87838" l="4771" r="95596">
                        <a14:foregroundMark x1="4954" y1="56757" x2="4954" y2="56757"/>
                        <a14:foregroundMark x1="17064" y1="44595" x2="17064" y2="44595"/>
                        <a14:foregroundMark x1="23303" y1="41892" x2="23303" y2="41892"/>
                        <a14:foregroundMark x1="33761" y1="41892" x2="33761" y2="41892"/>
                        <a14:foregroundMark x1="55780" y1="54054" x2="55780" y2="54054"/>
                        <a14:foregroundMark x1="65505" y1="47297" x2="65505" y2="47297"/>
                        <a14:foregroundMark x1="69908" y1="47297" x2="69908" y2="47297"/>
                        <a14:foregroundMark x1="81835" y1="37838" x2="81835" y2="37838"/>
                        <a14:foregroundMark x1="87339" y1="55405" x2="87339" y2="55405"/>
                        <a14:foregroundMark x1="95596" y1="47297" x2="95596" y2="47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2" y="3069827"/>
            <a:ext cx="10421930" cy="14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76C413-2509-42AA-A363-F1BE9856AFA0}"/>
              </a:ext>
            </a:extLst>
          </p:cNvPr>
          <p:cNvSpPr/>
          <p:nvPr/>
        </p:nvSpPr>
        <p:spPr>
          <a:xfrm>
            <a:off x="4508157" y="1618738"/>
            <a:ext cx="3175686" cy="479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CCA654-9361-493E-91D5-2E4E85CC85E5}"/>
              </a:ext>
            </a:extLst>
          </p:cNvPr>
          <p:cNvSpPr txBox="1"/>
          <p:nvPr/>
        </p:nvSpPr>
        <p:spPr>
          <a:xfrm>
            <a:off x="4875169" y="2881806"/>
            <a:ext cx="2808674" cy="226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marR="0" indent="-1698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Memfasilitasi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d-ID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antara lain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69863" marR="0" lvl="0" indent="-1698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jual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beli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 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69863" marR="0" lvl="0" indent="-1698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tukar-menukar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antar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sz="16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swap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); </a:t>
            </a:r>
            <a:r>
              <a:rPr lang="id-ID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69863" marR="0" lvl="0" indent="-1698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dompet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elektronik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sz="16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e-wallet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B3C21-4484-40C7-A453-532BA465F8B7}"/>
              </a:ext>
            </a:extLst>
          </p:cNvPr>
          <p:cNvSpPr/>
          <p:nvPr/>
        </p:nvSpPr>
        <p:spPr>
          <a:xfrm>
            <a:off x="4791610" y="5242534"/>
            <a:ext cx="26293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8D104-50B3-44AF-BA34-CD3EAF266E86}"/>
              </a:ext>
            </a:extLst>
          </p:cNvPr>
          <p:cNvSpPr/>
          <p:nvPr/>
        </p:nvSpPr>
        <p:spPr>
          <a:xfrm>
            <a:off x="605482" y="1618738"/>
            <a:ext cx="3175686" cy="479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D772E6-589D-4191-9C42-D2C5BF7F0D28}"/>
              </a:ext>
            </a:extLst>
          </p:cNvPr>
          <p:cNvSpPr/>
          <p:nvPr/>
        </p:nvSpPr>
        <p:spPr>
          <a:xfrm>
            <a:off x="8410832" y="1618738"/>
            <a:ext cx="3175686" cy="479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27CCAFE6-A9A8-4109-964E-68C632E9BBF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AB94C8-5EE4-4907-9FBC-DCBE13ACEFD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FBF72C-1C09-4C7D-81F0-C23F6E1E175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F35FF0-D0E8-4FDE-A68F-5AE5A12F615B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4AFE1F8-63D0-4BB9-9427-0239DE57FFE9}"/>
              </a:ext>
            </a:extLst>
          </p:cNvPr>
          <p:cNvSpPr/>
          <p:nvPr/>
        </p:nvSpPr>
        <p:spPr>
          <a:xfrm>
            <a:off x="914399" y="370703"/>
            <a:ext cx="2574324" cy="257432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D57F28-E183-40ED-AD2B-08A89AB60335}"/>
              </a:ext>
            </a:extLst>
          </p:cNvPr>
          <p:cNvSpPr/>
          <p:nvPr/>
        </p:nvSpPr>
        <p:spPr>
          <a:xfrm>
            <a:off x="4798540" y="370703"/>
            <a:ext cx="2574324" cy="257432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BA1C6-5AC8-4801-B0E1-25F0C53B260B}"/>
              </a:ext>
            </a:extLst>
          </p:cNvPr>
          <p:cNvSpPr/>
          <p:nvPr/>
        </p:nvSpPr>
        <p:spPr>
          <a:xfrm>
            <a:off x="8682681" y="370703"/>
            <a:ext cx="2574324" cy="257432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Graphic 6" descr="Raw Materials outline">
            <a:extLst>
              <a:ext uri="{FF2B5EF4-FFF2-40B4-BE49-F238E27FC236}">
                <a16:creationId xmlns:a16="http://schemas.microsoft.com/office/drawing/2014/main" id="{9231038B-B4AB-4896-B339-7B93DE631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475" y="895864"/>
            <a:ext cx="914400" cy="914400"/>
          </a:xfrm>
          <a:prstGeom prst="rect">
            <a:avLst/>
          </a:prstGeom>
        </p:spPr>
      </p:pic>
      <p:pic>
        <p:nvPicPr>
          <p:cNvPr id="9" name="Graphic 8" descr="Laptop outline">
            <a:extLst>
              <a:ext uri="{FF2B5EF4-FFF2-40B4-BE49-F238E27FC236}">
                <a16:creationId xmlns:a16="http://schemas.microsoft.com/office/drawing/2014/main" id="{6D517EE3-80BD-4BAD-B854-97B63FA53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2978" y="784469"/>
            <a:ext cx="1126043" cy="1126043"/>
          </a:xfrm>
          <a:prstGeom prst="rect">
            <a:avLst/>
          </a:prstGeom>
        </p:spPr>
      </p:pic>
      <p:pic>
        <p:nvPicPr>
          <p:cNvPr id="24" name="Graphic 23" descr="Store outline">
            <a:extLst>
              <a:ext uri="{FF2B5EF4-FFF2-40B4-BE49-F238E27FC236}">
                <a16:creationId xmlns:a16="http://schemas.microsoft.com/office/drawing/2014/main" id="{CC61CE95-E1C2-4F0D-ABB9-0CC470CD12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633" y="1072301"/>
            <a:ext cx="404732" cy="404732"/>
          </a:xfrm>
          <a:prstGeom prst="rect">
            <a:avLst/>
          </a:prstGeom>
        </p:spPr>
      </p:pic>
      <p:pic>
        <p:nvPicPr>
          <p:cNvPr id="26" name="Graphic 25" descr="Transfer outline">
            <a:extLst>
              <a:ext uri="{FF2B5EF4-FFF2-40B4-BE49-F238E27FC236}">
                <a16:creationId xmlns:a16="http://schemas.microsoft.com/office/drawing/2014/main" id="{55FAD3BA-7942-420C-B79B-3F3D6C326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1249" y="852103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6351F1-5051-4CFF-ADED-9D5D861E261C}"/>
              </a:ext>
            </a:extLst>
          </p:cNvPr>
          <p:cNvSpPr txBox="1"/>
          <p:nvPr/>
        </p:nvSpPr>
        <p:spPr>
          <a:xfrm>
            <a:off x="1201725" y="1663267"/>
            <a:ext cx="211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Perdagangan</a:t>
            </a:r>
            <a:endParaRPr lang="en-ID" sz="24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4DB530-5AF8-419F-B253-9486867513E8}"/>
              </a:ext>
            </a:extLst>
          </p:cNvPr>
          <p:cNvSpPr txBox="1"/>
          <p:nvPr/>
        </p:nvSpPr>
        <p:spPr>
          <a:xfrm>
            <a:off x="5090985" y="1713715"/>
            <a:ext cx="21136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Layanan</a:t>
            </a:r>
            <a:r>
              <a:rPr 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endParaRPr lang="en-ID" sz="2400" b="1" i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9796CD-9B72-4861-A936-FB1D08806130}"/>
              </a:ext>
            </a:extLst>
          </p:cNvPr>
          <p:cNvSpPr txBox="1"/>
          <p:nvPr/>
        </p:nvSpPr>
        <p:spPr>
          <a:xfrm>
            <a:off x="8993660" y="1745245"/>
            <a:ext cx="211367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</a:t>
            </a:r>
            <a:endParaRPr lang="en-ID" sz="2400" b="1" i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9992A5-1427-40D0-8606-0899270DAC3B}"/>
              </a:ext>
            </a:extLst>
          </p:cNvPr>
          <p:cNvSpPr txBox="1"/>
          <p:nvPr/>
        </p:nvSpPr>
        <p:spPr>
          <a:xfrm>
            <a:off x="866899" y="2942712"/>
            <a:ext cx="2574324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marR="0" lvl="0" indent="-119063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jual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beli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mata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uang fiat;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19063" marR="0" lvl="0" indent="-11906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tukar-menukar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id-ID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lainnya 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sz="16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swap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r>
              <a:rPr lang="id-ID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  <a:p>
            <a:pPr marL="119063" marR="0" lvl="0" indent="-11906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119063" marR="0" lvl="0" indent="-11906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tukar-menukar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barang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selain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dan/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atau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jasa</a:t>
            </a:r>
            <a:r>
              <a:rPr lang="en-U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200742-7CCA-4F37-BB23-15806D08DED7}"/>
              </a:ext>
            </a:extLst>
          </p:cNvPr>
          <p:cNvSpPr txBox="1"/>
          <p:nvPr/>
        </p:nvSpPr>
        <p:spPr>
          <a:xfrm>
            <a:off x="8667425" y="2892457"/>
            <a:ext cx="2808674" cy="1893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marR="0" indent="-1698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Jasa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verifikasi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transaksi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 dan/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endParaRPr lang="en-US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69863" marR="0" indent="-1698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jasa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manajemen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kelompok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Penambang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Aset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sz="16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mining pool</a:t>
            </a:r>
            <a:r>
              <a:rPr lang="en-US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 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B5D51-D4C3-439F-BBBD-B2DAC37C832F}"/>
              </a:ext>
            </a:extLst>
          </p:cNvPr>
          <p:cNvSpPr txBox="1"/>
          <p:nvPr/>
        </p:nvSpPr>
        <p:spPr>
          <a:xfrm>
            <a:off x="4767546" y="5242534"/>
            <a:ext cx="2808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d-ID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Exchanger</a:t>
            </a:r>
            <a:r>
              <a:rPr lang="id-ID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bertugas sebagai </a:t>
            </a:r>
            <a:r>
              <a:rPr lang="id-ID" sz="1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</a:t>
            </a:r>
            <a:r>
              <a:rPr lang="id-ID" sz="1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ungut pajak</a:t>
            </a:r>
            <a:r>
              <a:rPr lang="id-ID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atas perdagangan Aset </a:t>
            </a:r>
            <a:r>
              <a:rPr lang="id-ID" sz="16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Kripto</a:t>
            </a:r>
            <a:endParaRPr lang="en-ID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567116-55FE-445C-BFCC-2170BEFDD648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3CB45C-5534-4B01-8217-A166538D98D5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5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atas</a:t>
            </a:r>
            <a:b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Transaksi Perdagangan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25" descr="Transfer outline">
            <a:extLst>
              <a:ext uri="{FF2B5EF4-FFF2-40B4-BE49-F238E27FC236}">
                <a16:creationId xmlns:a16="http://schemas.microsoft.com/office/drawing/2014/main" id="{089E0E7B-A656-49B3-B462-D9F95F7C7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8418" y="23504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4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7E15431-C0F3-4A6F-BCC0-C1074A442ECB}"/>
              </a:ext>
            </a:extLst>
          </p:cNvPr>
          <p:cNvSpPr/>
          <p:nvPr/>
        </p:nvSpPr>
        <p:spPr>
          <a:xfrm>
            <a:off x="1209637" y="4170922"/>
            <a:ext cx="4577552" cy="6463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B08E89-9501-4058-B317-DBDCEF3FA927}"/>
              </a:ext>
            </a:extLst>
          </p:cNvPr>
          <p:cNvSpPr/>
          <p:nvPr/>
        </p:nvSpPr>
        <p:spPr>
          <a:xfrm>
            <a:off x="6304548" y="2191138"/>
            <a:ext cx="5065294" cy="3176193"/>
          </a:xfrm>
          <a:prstGeom prst="roundRect">
            <a:avLst>
              <a:gd name="adj" fmla="val 10251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F6E59C-78F4-416A-B8D1-B1C9A29007D9}"/>
              </a:ext>
            </a:extLst>
          </p:cNvPr>
          <p:cNvSpPr/>
          <p:nvPr/>
        </p:nvSpPr>
        <p:spPr>
          <a:xfrm>
            <a:off x="974558" y="2191139"/>
            <a:ext cx="5065294" cy="3176194"/>
          </a:xfrm>
          <a:prstGeom prst="roundRect">
            <a:avLst>
              <a:gd name="adj" fmla="val 10251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06E391-EDEA-4DA5-8ED8-4EC48F316D18}"/>
              </a:ext>
            </a:extLst>
          </p:cNvPr>
          <p:cNvSpPr/>
          <p:nvPr/>
        </p:nvSpPr>
        <p:spPr>
          <a:xfrm>
            <a:off x="974558" y="950496"/>
            <a:ext cx="10431379" cy="101893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-369972" y="275513"/>
            <a:ext cx="9357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atas Transaksi Perdagangan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73C6A8-D1CB-4643-B8DE-44AF2736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54" y="1097257"/>
            <a:ext cx="633768" cy="630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BED1D0-A228-42E8-9A58-A40E3B03B5AA}"/>
              </a:ext>
            </a:extLst>
          </p:cNvPr>
          <p:cNvSpPr txBox="1"/>
          <p:nvPr/>
        </p:nvSpPr>
        <p:spPr>
          <a:xfrm>
            <a:off x="1754022" y="982664"/>
            <a:ext cx="96519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14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Penyelenggara Perdagangan Melalui Sistem Elektronik </a:t>
            </a:r>
            <a:r>
              <a:rPr lang="id-ID" sz="14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(PPMSE), meliputi </a:t>
            </a:r>
            <a:r>
              <a:rPr lang="en-US" sz="1400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en-US" sz="14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400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e-wallet</a:t>
            </a:r>
            <a:r>
              <a:rPr lang="id-ID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4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memungut pajak atas transaksi perdagangan </a:t>
            </a:r>
            <a:r>
              <a:rPr lang="id-ID" sz="14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aset </a:t>
            </a:r>
            <a:r>
              <a:rPr lang="id-ID" sz="1400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4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PPMSE tidak hanya dalam negeri, namun juga luar negeri sesuai </a:t>
            </a:r>
            <a:r>
              <a:rPr lang="id-ID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ketentuan PMK PPMSE.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Dipungut pajak oleh PPMSE sepanjang </a:t>
            </a:r>
            <a:r>
              <a:rPr lang="id-ID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penjual dan/atau pembeli </a:t>
            </a:r>
            <a:r>
              <a:rPr lang="id-ID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berada </a:t>
            </a:r>
            <a:r>
              <a:rPr lang="id-ID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dalam daerah pabean</a:t>
            </a:r>
            <a:r>
              <a:rPr lang="id-ID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4D495B-987E-41D8-B744-A2DFD55656CA}"/>
              </a:ext>
            </a:extLst>
          </p:cNvPr>
          <p:cNvSpPr/>
          <p:nvPr/>
        </p:nvSpPr>
        <p:spPr>
          <a:xfrm>
            <a:off x="974558" y="2133351"/>
            <a:ext cx="5065294" cy="55828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5A1581-15A6-4A92-BBF3-BD99DD507BF8}"/>
              </a:ext>
            </a:extLst>
          </p:cNvPr>
          <p:cNvSpPr/>
          <p:nvPr/>
        </p:nvSpPr>
        <p:spPr>
          <a:xfrm>
            <a:off x="6304548" y="2133351"/>
            <a:ext cx="5065294" cy="55828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B4EAC-4C46-4B63-B057-3BA3F1923E63}"/>
              </a:ext>
            </a:extLst>
          </p:cNvPr>
          <p:cNvSpPr txBox="1"/>
          <p:nvPr/>
        </p:nvSpPr>
        <p:spPr>
          <a:xfrm>
            <a:off x="1510159" y="2132318"/>
            <a:ext cx="398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Besaran Tertentu PPN</a:t>
            </a:r>
            <a:endParaRPr lang="en-ID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E9B1C4-1509-440C-9B2B-22F90C163E1B}"/>
              </a:ext>
            </a:extLst>
          </p:cNvPr>
          <p:cNvSpPr txBox="1"/>
          <p:nvPr/>
        </p:nvSpPr>
        <p:spPr>
          <a:xfrm>
            <a:off x="7273280" y="2132318"/>
            <a:ext cx="334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 Pasal 22 Final</a:t>
            </a:r>
            <a:endParaRPr lang="en-ID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6B7ED2-EB0B-4B32-9DA7-18019A5607A0}"/>
              </a:ext>
            </a:extLst>
          </p:cNvPr>
          <p:cNvSpPr/>
          <p:nvPr/>
        </p:nvSpPr>
        <p:spPr>
          <a:xfrm>
            <a:off x="1209637" y="3432993"/>
            <a:ext cx="4577552" cy="6463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67D92-3921-4485-AC8E-2E59A45A134E}"/>
              </a:ext>
            </a:extLst>
          </p:cNvPr>
          <p:cNvSpPr txBox="1"/>
          <p:nvPr/>
        </p:nvSpPr>
        <p:spPr>
          <a:xfrm>
            <a:off x="1281563" y="3432993"/>
            <a:ext cx="39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0,11%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A89424-2BB3-4FA7-97EE-83B8E649D00C}"/>
              </a:ext>
            </a:extLst>
          </p:cNvPr>
          <p:cNvSpPr txBox="1"/>
          <p:nvPr/>
        </p:nvSpPr>
        <p:spPr>
          <a:xfrm>
            <a:off x="1281563" y="4177342"/>
            <a:ext cx="39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0,22%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8D9BD-BACB-43B7-A325-ACCD43C437BE}"/>
              </a:ext>
            </a:extLst>
          </p:cNvPr>
          <p:cNvSpPr txBox="1"/>
          <p:nvPr/>
        </p:nvSpPr>
        <p:spPr>
          <a:xfrm>
            <a:off x="2961962" y="3507697"/>
            <a:ext cx="274703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Jika </a:t>
            </a:r>
            <a:r>
              <a:rPr lang="id-ID" sz="1800" b="1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800" b="1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terdaftar di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Bappebti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06418F-D194-47B0-AD3D-E1C25F0F08A9}"/>
              </a:ext>
            </a:extLst>
          </p:cNvPr>
          <p:cNvSpPr txBox="1"/>
          <p:nvPr/>
        </p:nvSpPr>
        <p:spPr>
          <a:xfrm>
            <a:off x="2961962" y="4252568"/>
            <a:ext cx="274703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Jika </a:t>
            </a:r>
            <a:r>
              <a:rPr lang="id-ID" sz="1800" b="1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800" b="1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tidak </a:t>
            </a: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terdaftar di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Bappebti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620756-6D80-4078-96A5-42A6CB631715}"/>
              </a:ext>
            </a:extLst>
          </p:cNvPr>
          <p:cNvSpPr/>
          <p:nvPr/>
        </p:nvSpPr>
        <p:spPr>
          <a:xfrm>
            <a:off x="6545253" y="4170922"/>
            <a:ext cx="4577552" cy="6463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815CB3A-3C53-4D9C-8F58-85FEC006F8DB}"/>
              </a:ext>
            </a:extLst>
          </p:cNvPr>
          <p:cNvSpPr/>
          <p:nvPr/>
        </p:nvSpPr>
        <p:spPr>
          <a:xfrm>
            <a:off x="6545253" y="3432993"/>
            <a:ext cx="4577552" cy="6463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42E1A-0C55-44CB-B12E-97D29003B5EF}"/>
              </a:ext>
            </a:extLst>
          </p:cNvPr>
          <p:cNvSpPr txBox="1"/>
          <p:nvPr/>
        </p:nvSpPr>
        <p:spPr>
          <a:xfrm>
            <a:off x="6617179" y="3432993"/>
            <a:ext cx="39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0,1%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C5F7E3-D30B-47DD-9F02-78C6C075B05F}"/>
              </a:ext>
            </a:extLst>
          </p:cNvPr>
          <p:cNvSpPr txBox="1"/>
          <p:nvPr/>
        </p:nvSpPr>
        <p:spPr>
          <a:xfrm>
            <a:off x="6617179" y="4177342"/>
            <a:ext cx="39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0,2%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594C68-598A-4EAE-BEBF-6E7AF60F5518}"/>
              </a:ext>
            </a:extLst>
          </p:cNvPr>
          <p:cNvSpPr txBox="1"/>
          <p:nvPr/>
        </p:nvSpPr>
        <p:spPr>
          <a:xfrm>
            <a:off x="8297578" y="3507697"/>
            <a:ext cx="274703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Jika </a:t>
            </a:r>
            <a:r>
              <a:rPr lang="id-ID" sz="1800" b="1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800" b="1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terdaftar di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Bappebti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559BDE-A18F-43B5-A9E1-A061DD44A5DB}"/>
              </a:ext>
            </a:extLst>
          </p:cNvPr>
          <p:cNvSpPr txBox="1"/>
          <p:nvPr/>
        </p:nvSpPr>
        <p:spPr>
          <a:xfrm>
            <a:off x="8297578" y="4252568"/>
            <a:ext cx="274703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Jika </a:t>
            </a:r>
            <a:r>
              <a:rPr lang="id-ID" sz="1800" b="1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800" b="1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tidak </a:t>
            </a: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terdaftar di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Bappebti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DD705-673A-425F-9B77-40F5A26AC400}"/>
              </a:ext>
            </a:extLst>
          </p:cNvPr>
          <p:cNvSpPr txBox="1"/>
          <p:nvPr/>
        </p:nvSpPr>
        <p:spPr>
          <a:xfrm>
            <a:off x="1862087" y="4953609"/>
            <a:ext cx="3590632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Dari nilai transaksi Aset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C6D6BD-EA25-4710-B752-A3D0E6C53981}"/>
              </a:ext>
            </a:extLst>
          </p:cNvPr>
          <p:cNvSpPr txBox="1"/>
          <p:nvPr/>
        </p:nvSpPr>
        <p:spPr>
          <a:xfrm>
            <a:off x="7149349" y="4953609"/>
            <a:ext cx="3590632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Dari nilai transaksi Aset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2849102-6B39-423E-95CE-6625CDED8624}"/>
              </a:ext>
            </a:extLst>
          </p:cNvPr>
          <p:cNvSpPr/>
          <p:nvPr/>
        </p:nvSpPr>
        <p:spPr>
          <a:xfrm>
            <a:off x="974558" y="5538244"/>
            <a:ext cx="10431379" cy="84247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125412-C7AC-4CCA-9C22-67720C6AF793}"/>
              </a:ext>
            </a:extLst>
          </p:cNvPr>
          <p:cNvSpPr txBox="1"/>
          <p:nvPr/>
        </p:nvSpPr>
        <p:spPr>
          <a:xfrm>
            <a:off x="1075691" y="5555041"/>
            <a:ext cx="1084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Dikecualikan sebagai pemungut PPh </a:t>
            </a:r>
            <a:r>
              <a:rPr lang="id-ID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adalah PPMSE yang hanya berfungsi sebagai </a:t>
            </a:r>
            <a:r>
              <a:rPr lang="id-ID" sz="16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</a:t>
            </a:r>
            <a:r>
              <a:rPr lang="id-ID" sz="1600" i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wallet</a:t>
            </a:r>
            <a:r>
              <a:rPr lang="id-ID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saja atau mempertemukan penjual-pembeli tanpa memfasilitasi transaksi.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Besaran tertentu </a:t>
            </a:r>
            <a:r>
              <a:rPr lang="id-ID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PPN: </a:t>
            </a:r>
            <a:r>
              <a:rPr lang="id-ID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</a:t>
            </a:r>
            <a:r>
              <a:rPr lang="id-ID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sehubungan penyerahan Aset </a:t>
            </a:r>
            <a:r>
              <a:rPr lang="id-ID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tidak dapat dikreditkan Penjual.</a:t>
            </a:r>
            <a:endParaRPr lang="en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D48FA4-8890-42B8-B46B-D07A52330E5C}"/>
              </a:ext>
            </a:extLst>
          </p:cNvPr>
          <p:cNvSpPr txBox="1"/>
          <p:nvPr/>
        </p:nvSpPr>
        <p:spPr>
          <a:xfrm>
            <a:off x="1669373" y="2783231"/>
            <a:ext cx="35906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Dikenakan pada pembeli/penerima Aset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2FEA3-5E64-4C66-97DF-8C7BFDCFA506}"/>
              </a:ext>
            </a:extLst>
          </p:cNvPr>
          <p:cNvSpPr txBox="1"/>
          <p:nvPr/>
        </p:nvSpPr>
        <p:spPr>
          <a:xfrm>
            <a:off x="7149349" y="2783231"/>
            <a:ext cx="35906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Dikenakan pada penjual/yang menyerahkan Aset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D8DF25-45C8-4B4A-B35C-7A75A3BE61B5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DDF39F-8FC0-428D-B49F-22123C54DAF9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1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854242" y="261388"/>
            <a:ext cx="9357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 Pajak atas Transaksi Perdagangan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(1)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Straight Arrow Connector 20">
            <a:extLst>
              <a:ext uri="{FF2B5EF4-FFF2-40B4-BE49-F238E27FC236}">
                <a16:creationId xmlns:a16="http://schemas.microsoft.com/office/drawing/2014/main" id="{5C2B7298-F686-480E-88E0-F6CDED528537}"/>
              </a:ext>
            </a:extLst>
          </p:cNvPr>
          <p:cNvCxnSpPr>
            <a:cxnSpLocks/>
          </p:cNvCxnSpPr>
          <p:nvPr/>
        </p:nvCxnSpPr>
        <p:spPr>
          <a:xfrm flipH="1">
            <a:off x="3159781" y="2312819"/>
            <a:ext cx="5752214" cy="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1">
            <a:extLst>
              <a:ext uri="{FF2B5EF4-FFF2-40B4-BE49-F238E27FC236}">
                <a16:creationId xmlns:a16="http://schemas.microsoft.com/office/drawing/2014/main" id="{E009D857-DC7C-4105-8101-D140B02BB3D0}"/>
              </a:ext>
            </a:extLst>
          </p:cNvPr>
          <p:cNvCxnSpPr>
            <a:cxnSpLocks/>
          </p:cNvCxnSpPr>
          <p:nvPr/>
        </p:nvCxnSpPr>
        <p:spPr>
          <a:xfrm>
            <a:off x="3159781" y="2132066"/>
            <a:ext cx="5677786" cy="10632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7">
            <a:extLst>
              <a:ext uri="{FF2B5EF4-FFF2-40B4-BE49-F238E27FC236}">
                <a16:creationId xmlns:a16="http://schemas.microsoft.com/office/drawing/2014/main" id="{2CAB16FE-DB62-4C68-A331-66B53C8FED58}"/>
              </a:ext>
            </a:extLst>
          </p:cNvPr>
          <p:cNvSpPr/>
          <p:nvPr/>
        </p:nvSpPr>
        <p:spPr>
          <a:xfrm>
            <a:off x="5134745" y="1223330"/>
            <a:ext cx="1922511" cy="1968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6" name="Graphic 8" descr="Store outline">
            <a:extLst>
              <a:ext uri="{FF2B5EF4-FFF2-40B4-BE49-F238E27FC236}">
                <a16:creationId xmlns:a16="http://schemas.microsoft.com/office/drawing/2014/main" id="{5B3EDD8D-46E6-4928-9F97-ED1047FDC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3476" y="1737930"/>
            <a:ext cx="421171" cy="431246"/>
          </a:xfrm>
          <a:prstGeom prst="rect">
            <a:avLst/>
          </a:prstGeom>
        </p:spPr>
      </p:pic>
      <p:pic>
        <p:nvPicPr>
          <p:cNvPr id="57" name="Graphic 14" descr="Laptop outline">
            <a:extLst>
              <a:ext uri="{FF2B5EF4-FFF2-40B4-BE49-F238E27FC236}">
                <a16:creationId xmlns:a16="http://schemas.microsoft.com/office/drawing/2014/main" id="{D362A5EE-7577-4798-BD9C-F258F6CA3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45" y="1244804"/>
            <a:ext cx="1520110" cy="1556472"/>
          </a:xfrm>
          <a:prstGeom prst="rect">
            <a:avLst/>
          </a:prstGeom>
        </p:spPr>
      </p:pic>
      <p:pic>
        <p:nvPicPr>
          <p:cNvPr id="58" name="Graphic 21" descr="Wallet outline">
            <a:extLst>
              <a:ext uri="{FF2B5EF4-FFF2-40B4-BE49-F238E27FC236}">
                <a16:creationId xmlns:a16="http://schemas.microsoft.com/office/drawing/2014/main" id="{134697A0-1A06-453F-AB61-7D53051AC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2383" y="1737930"/>
            <a:ext cx="421172" cy="431247"/>
          </a:xfrm>
          <a:prstGeom prst="rect">
            <a:avLst/>
          </a:prstGeom>
        </p:spPr>
      </p:pic>
      <p:sp>
        <p:nvSpPr>
          <p:cNvPr id="61" name="Oval 26">
            <a:extLst>
              <a:ext uri="{FF2B5EF4-FFF2-40B4-BE49-F238E27FC236}">
                <a16:creationId xmlns:a16="http://schemas.microsoft.com/office/drawing/2014/main" id="{77EB9F7F-EF61-4704-BF17-9DA3E820F9F1}"/>
              </a:ext>
            </a:extLst>
          </p:cNvPr>
          <p:cNvSpPr/>
          <p:nvPr/>
        </p:nvSpPr>
        <p:spPr>
          <a:xfrm>
            <a:off x="8815996" y="1681215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2" name="Graphic 27" descr="Male profile outline">
            <a:extLst>
              <a:ext uri="{FF2B5EF4-FFF2-40B4-BE49-F238E27FC236}">
                <a16:creationId xmlns:a16="http://schemas.microsoft.com/office/drawing/2014/main" id="{EA05634F-7466-4899-AE2A-4C643F6416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4087" y="1742242"/>
            <a:ext cx="893038" cy="914400"/>
          </a:xfrm>
          <a:prstGeom prst="rect">
            <a:avLst/>
          </a:prstGeom>
        </p:spPr>
      </p:pic>
      <p:pic>
        <p:nvPicPr>
          <p:cNvPr id="64" name="Picture 73">
            <a:extLst>
              <a:ext uri="{FF2B5EF4-FFF2-40B4-BE49-F238E27FC236}">
                <a16:creationId xmlns:a16="http://schemas.microsoft.com/office/drawing/2014/main" id="{6B9EDCE6-F5A7-4318-8BC4-16C7CB15FA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773" y="1618741"/>
            <a:ext cx="485635" cy="485635"/>
          </a:xfrm>
          <a:prstGeom prst="rect">
            <a:avLst/>
          </a:prstGeom>
        </p:spPr>
      </p:pic>
      <p:pic>
        <p:nvPicPr>
          <p:cNvPr id="65" name="Graphic 76" descr="Money outline">
            <a:extLst>
              <a:ext uri="{FF2B5EF4-FFF2-40B4-BE49-F238E27FC236}">
                <a16:creationId xmlns:a16="http://schemas.microsoft.com/office/drawing/2014/main" id="{E185F9E8-E92F-466B-8E9E-EE52413B2D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72668" y="2277965"/>
            <a:ext cx="577684" cy="577684"/>
          </a:xfrm>
          <a:prstGeom prst="rect">
            <a:avLst/>
          </a:prstGeom>
        </p:spPr>
      </p:pic>
      <p:sp>
        <p:nvSpPr>
          <p:cNvPr id="68" name="Oval 26">
            <a:extLst>
              <a:ext uri="{FF2B5EF4-FFF2-40B4-BE49-F238E27FC236}">
                <a16:creationId xmlns:a16="http://schemas.microsoft.com/office/drawing/2014/main" id="{EFDDF44B-9E10-4CE9-9AE2-9AD8DCE056D8}"/>
              </a:ext>
            </a:extLst>
          </p:cNvPr>
          <p:cNvSpPr/>
          <p:nvPr/>
        </p:nvSpPr>
        <p:spPr>
          <a:xfrm>
            <a:off x="1997014" y="1681215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9" name="Graphic 27" descr="Male profile outline">
            <a:extLst>
              <a:ext uri="{FF2B5EF4-FFF2-40B4-BE49-F238E27FC236}">
                <a16:creationId xmlns:a16="http://schemas.microsoft.com/office/drawing/2014/main" id="{96AB6F2F-BD66-4063-A0AF-8A2AA31B30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5105" y="1742242"/>
            <a:ext cx="893038" cy="914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DF63CBD-2D4C-4D56-BC32-3055B6470FE0}"/>
              </a:ext>
            </a:extLst>
          </p:cNvPr>
          <p:cNvSpPr txBox="1"/>
          <p:nvPr/>
        </p:nvSpPr>
        <p:spPr>
          <a:xfrm>
            <a:off x="1881954" y="2460549"/>
            <a:ext cx="1406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Penjual-A</a:t>
            </a:r>
            <a:endParaRPr lang="en-ID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6CA9A78-C1B2-4A75-AC19-62E1BF96330D}"/>
              </a:ext>
            </a:extLst>
          </p:cNvPr>
          <p:cNvSpPr txBox="1"/>
          <p:nvPr/>
        </p:nvSpPr>
        <p:spPr>
          <a:xfrm>
            <a:off x="8693898" y="2460549"/>
            <a:ext cx="1406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Pembeli-B</a:t>
            </a:r>
            <a:endParaRPr lang="en-ID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F48A1D-D944-4D6A-A7BB-42EF272A738C}"/>
              </a:ext>
            </a:extLst>
          </p:cNvPr>
          <p:cNvSpPr txBox="1"/>
          <p:nvPr/>
        </p:nvSpPr>
        <p:spPr>
          <a:xfrm>
            <a:off x="5403152" y="2536834"/>
            <a:ext cx="140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endParaRPr lang="en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8D6472D-BF5B-4F80-97CD-B232FBA97876}"/>
              </a:ext>
            </a:extLst>
          </p:cNvPr>
          <p:cNvCxnSpPr>
            <a:stCxn id="61" idx="0"/>
          </p:cNvCxnSpPr>
          <p:nvPr/>
        </p:nvCxnSpPr>
        <p:spPr>
          <a:xfrm rot="16200000" flipV="1">
            <a:off x="8052736" y="336570"/>
            <a:ext cx="147965" cy="2541325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0085E377-7263-44BA-848F-7C59100A9877}"/>
              </a:ext>
            </a:extLst>
          </p:cNvPr>
          <p:cNvCxnSpPr>
            <a:cxnSpLocks/>
            <a:stCxn id="68" idx="4"/>
          </p:cNvCxnSpPr>
          <p:nvPr/>
        </p:nvCxnSpPr>
        <p:spPr>
          <a:xfrm rot="16200000" flipH="1">
            <a:off x="3958670" y="1491523"/>
            <a:ext cx="119844" cy="2880389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C57B5D-BEEA-429C-9748-8BF144864963}"/>
              </a:ext>
            </a:extLst>
          </p:cNvPr>
          <p:cNvSpPr txBox="1"/>
          <p:nvPr/>
        </p:nvSpPr>
        <p:spPr>
          <a:xfrm>
            <a:off x="2929491" y="2965262"/>
            <a:ext cx="203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 Pasal 22 0,1%</a:t>
            </a:r>
            <a:endParaRPr lang="en-ID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1BC9C2-A22A-40F5-AADD-B50D1B38CCEE}"/>
              </a:ext>
            </a:extLst>
          </p:cNvPr>
          <p:cNvSpPr txBox="1"/>
          <p:nvPr/>
        </p:nvSpPr>
        <p:spPr>
          <a:xfrm>
            <a:off x="7133493" y="1492000"/>
            <a:ext cx="203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 0,11%</a:t>
            </a:r>
            <a:endParaRPr lang="en-ID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17E440E-DDCF-424E-B9A3-9F88F530B5A7}"/>
              </a:ext>
            </a:extLst>
          </p:cNvPr>
          <p:cNvSpPr txBox="1"/>
          <p:nvPr/>
        </p:nvSpPr>
        <p:spPr>
          <a:xfrm>
            <a:off x="843609" y="3402119"/>
            <a:ext cx="110116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Penjual-A menjual satu unit Koin B seharga Rp10.000.000 ke Pembeli-B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Transaksi dilakukan di </a:t>
            </a:r>
            <a:r>
              <a:rPr lang="id-ID" sz="16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X, sebuah </a:t>
            </a:r>
            <a:r>
              <a:rPr lang="id-ID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pedagang fisik aset </a:t>
            </a:r>
            <a:r>
              <a:rPr lang="id-ID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(PFAK) yang terdaftar di </a:t>
            </a:r>
            <a:r>
              <a:rPr lang="id-ID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Bappebti</a:t>
            </a:r>
            <a:endParaRPr lang="id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X memungut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57200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PPN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dari Pembeli B: Rp10.000.000 x 0,11% = Rp11.000</a:t>
            </a:r>
          </a:p>
          <a:p>
            <a:pPr marL="457200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PPh Pasal 22 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dari Penjual A: Rp10.000.000 x 0,1% = Rp10.000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FCE362-8DE0-4739-9303-EB5ACEE0CFF7}"/>
              </a:ext>
            </a:extLst>
          </p:cNvPr>
          <p:cNvSpPr/>
          <p:nvPr/>
        </p:nvSpPr>
        <p:spPr>
          <a:xfrm>
            <a:off x="854242" y="973887"/>
            <a:ext cx="10767144" cy="38095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4E4F0B-54EF-494F-96E2-FF14E8B4E347}"/>
              </a:ext>
            </a:extLst>
          </p:cNvPr>
          <p:cNvSpPr/>
          <p:nvPr/>
        </p:nvSpPr>
        <p:spPr>
          <a:xfrm>
            <a:off x="854242" y="4949938"/>
            <a:ext cx="10767144" cy="13288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12C1D0-4A12-4BD0-BA37-107C924E2953}"/>
              </a:ext>
            </a:extLst>
          </p:cNvPr>
          <p:cNvSpPr txBox="1"/>
          <p:nvPr/>
        </p:nvSpPr>
        <p:spPr>
          <a:xfrm>
            <a:off x="1003101" y="4985497"/>
            <a:ext cx="103631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indent="-112713"/>
            <a:r>
              <a:rPr lang="id-ID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Catatan: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Dalam transaksi </a:t>
            </a:r>
            <a:r>
              <a:rPr lang="id-ID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swap</a:t>
            </a: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, kedua belah pihak menjadi penjual dan juga pembeli. Jadi tiap pihak dikenai PPN dan PPh.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Jika </a:t>
            </a:r>
            <a:r>
              <a:rPr lang="id-ID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 bertindak sebagai penjual/pembeli, maka ketentuan pajaknya sama dengan ketentuan transaksi perdagangan aset </a:t>
            </a:r>
            <a:r>
              <a:rPr lang="id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Sederhananya, pihak yang melepas aset </a:t>
            </a:r>
            <a:r>
              <a:rPr lang="id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400" dirty="0">
                <a:latin typeface="Segoe UI" panose="020B0502040204020203" pitchFamily="34" charset="0"/>
                <a:cs typeface="Segoe UI" panose="020B0502040204020203" pitchFamily="34" charset="0"/>
              </a:rPr>
              <a:t> adalah penjual (kena PPh) dan pihak yang menerima adalah pembeli (kena PPN)</a:t>
            </a:r>
            <a:endParaRPr lang="en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0D74AE-FC0D-43B3-A127-E495FB010110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58638-AD0F-4C81-B4A2-C428AC3F7562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5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872594" y="262496"/>
            <a:ext cx="9357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 Pajak atas Transaksi Perdagangan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(2)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Straight Arrow Connector 20">
            <a:extLst>
              <a:ext uri="{FF2B5EF4-FFF2-40B4-BE49-F238E27FC236}">
                <a16:creationId xmlns:a16="http://schemas.microsoft.com/office/drawing/2014/main" id="{5C2B7298-F686-480E-88E0-F6CDED528537}"/>
              </a:ext>
            </a:extLst>
          </p:cNvPr>
          <p:cNvCxnSpPr>
            <a:cxnSpLocks/>
          </p:cNvCxnSpPr>
          <p:nvPr/>
        </p:nvCxnSpPr>
        <p:spPr>
          <a:xfrm flipH="1">
            <a:off x="3159781" y="2153165"/>
            <a:ext cx="5752214" cy="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1">
            <a:extLst>
              <a:ext uri="{FF2B5EF4-FFF2-40B4-BE49-F238E27FC236}">
                <a16:creationId xmlns:a16="http://schemas.microsoft.com/office/drawing/2014/main" id="{E009D857-DC7C-4105-8101-D140B02BB3D0}"/>
              </a:ext>
            </a:extLst>
          </p:cNvPr>
          <p:cNvCxnSpPr>
            <a:cxnSpLocks/>
          </p:cNvCxnSpPr>
          <p:nvPr/>
        </p:nvCxnSpPr>
        <p:spPr>
          <a:xfrm>
            <a:off x="3159781" y="1972412"/>
            <a:ext cx="5677786" cy="10632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7">
            <a:extLst>
              <a:ext uri="{FF2B5EF4-FFF2-40B4-BE49-F238E27FC236}">
                <a16:creationId xmlns:a16="http://schemas.microsoft.com/office/drawing/2014/main" id="{2CAB16FE-DB62-4C68-A331-66B53C8FED58}"/>
              </a:ext>
            </a:extLst>
          </p:cNvPr>
          <p:cNvSpPr/>
          <p:nvPr/>
        </p:nvSpPr>
        <p:spPr>
          <a:xfrm>
            <a:off x="5134745" y="1063676"/>
            <a:ext cx="1922511" cy="1968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6" name="Graphic 8" descr="Store outline">
            <a:extLst>
              <a:ext uri="{FF2B5EF4-FFF2-40B4-BE49-F238E27FC236}">
                <a16:creationId xmlns:a16="http://schemas.microsoft.com/office/drawing/2014/main" id="{5B3EDD8D-46E6-4928-9F97-ED1047FDC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3476" y="1578276"/>
            <a:ext cx="421171" cy="431246"/>
          </a:xfrm>
          <a:prstGeom prst="rect">
            <a:avLst/>
          </a:prstGeom>
        </p:spPr>
      </p:pic>
      <p:pic>
        <p:nvPicPr>
          <p:cNvPr id="57" name="Graphic 14" descr="Laptop outline">
            <a:extLst>
              <a:ext uri="{FF2B5EF4-FFF2-40B4-BE49-F238E27FC236}">
                <a16:creationId xmlns:a16="http://schemas.microsoft.com/office/drawing/2014/main" id="{D362A5EE-7577-4798-BD9C-F258F6CA3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45" y="1085150"/>
            <a:ext cx="1520110" cy="1556472"/>
          </a:xfrm>
          <a:prstGeom prst="rect">
            <a:avLst/>
          </a:prstGeom>
        </p:spPr>
      </p:pic>
      <p:pic>
        <p:nvPicPr>
          <p:cNvPr id="58" name="Graphic 21" descr="Wallet outline">
            <a:extLst>
              <a:ext uri="{FF2B5EF4-FFF2-40B4-BE49-F238E27FC236}">
                <a16:creationId xmlns:a16="http://schemas.microsoft.com/office/drawing/2014/main" id="{134697A0-1A06-453F-AB61-7D53051AC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2383" y="1578276"/>
            <a:ext cx="421172" cy="431247"/>
          </a:xfrm>
          <a:prstGeom prst="rect">
            <a:avLst/>
          </a:prstGeom>
        </p:spPr>
      </p:pic>
      <p:sp>
        <p:nvSpPr>
          <p:cNvPr id="61" name="Oval 26">
            <a:extLst>
              <a:ext uri="{FF2B5EF4-FFF2-40B4-BE49-F238E27FC236}">
                <a16:creationId xmlns:a16="http://schemas.microsoft.com/office/drawing/2014/main" id="{77EB9F7F-EF61-4704-BF17-9DA3E820F9F1}"/>
              </a:ext>
            </a:extLst>
          </p:cNvPr>
          <p:cNvSpPr/>
          <p:nvPr/>
        </p:nvSpPr>
        <p:spPr>
          <a:xfrm>
            <a:off x="8815996" y="1521561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2" name="Graphic 27" descr="Male profile outline">
            <a:extLst>
              <a:ext uri="{FF2B5EF4-FFF2-40B4-BE49-F238E27FC236}">
                <a16:creationId xmlns:a16="http://schemas.microsoft.com/office/drawing/2014/main" id="{EA05634F-7466-4899-AE2A-4C643F6416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4087" y="1582588"/>
            <a:ext cx="893038" cy="914400"/>
          </a:xfrm>
          <a:prstGeom prst="rect">
            <a:avLst/>
          </a:prstGeom>
        </p:spPr>
      </p:pic>
      <p:pic>
        <p:nvPicPr>
          <p:cNvPr id="64" name="Picture 73">
            <a:extLst>
              <a:ext uri="{FF2B5EF4-FFF2-40B4-BE49-F238E27FC236}">
                <a16:creationId xmlns:a16="http://schemas.microsoft.com/office/drawing/2014/main" id="{6B9EDCE6-F5A7-4318-8BC4-16C7CB15FA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773" y="1459087"/>
            <a:ext cx="485635" cy="485635"/>
          </a:xfrm>
          <a:prstGeom prst="rect">
            <a:avLst/>
          </a:prstGeom>
        </p:spPr>
      </p:pic>
      <p:sp>
        <p:nvSpPr>
          <p:cNvPr id="68" name="Oval 26">
            <a:extLst>
              <a:ext uri="{FF2B5EF4-FFF2-40B4-BE49-F238E27FC236}">
                <a16:creationId xmlns:a16="http://schemas.microsoft.com/office/drawing/2014/main" id="{EFDDF44B-9E10-4CE9-9AE2-9AD8DCE056D8}"/>
              </a:ext>
            </a:extLst>
          </p:cNvPr>
          <p:cNvSpPr/>
          <p:nvPr/>
        </p:nvSpPr>
        <p:spPr>
          <a:xfrm>
            <a:off x="1997014" y="1521561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9" name="Graphic 27" descr="Male profile outline">
            <a:extLst>
              <a:ext uri="{FF2B5EF4-FFF2-40B4-BE49-F238E27FC236}">
                <a16:creationId xmlns:a16="http://schemas.microsoft.com/office/drawing/2014/main" id="{96AB6F2F-BD66-4063-A0AF-8A2AA31B30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5105" y="1582588"/>
            <a:ext cx="893038" cy="914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DF63CBD-2D4C-4D56-BC32-3055B6470FE0}"/>
              </a:ext>
            </a:extLst>
          </p:cNvPr>
          <p:cNvSpPr txBox="1"/>
          <p:nvPr/>
        </p:nvSpPr>
        <p:spPr>
          <a:xfrm>
            <a:off x="1881954" y="2300895"/>
            <a:ext cx="1406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id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-A</a:t>
            </a:r>
            <a:endParaRPr lang="en-ID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6CA9A78-C1B2-4A75-AC19-62E1BF96330D}"/>
              </a:ext>
            </a:extLst>
          </p:cNvPr>
          <p:cNvSpPr txBox="1"/>
          <p:nvPr/>
        </p:nvSpPr>
        <p:spPr>
          <a:xfrm>
            <a:off x="8693898" y="2300895"/>
            <a:ext cx="1406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id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-B</a:t>
            </a:r>
            <a:endParaRPr lang="en-ID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F48A1D-D944-4D6A-A7BB-42EF272A738C}"/>
              </a:ext>
            </a:extLst>
          </p:cNvPr>
          <p:cNvSpPr txBox="1"/>
          <p:nvPr/>
        </p:nvSpPr>
        <p:spPr>
          <a:xfrm>
            <a:off x="5403152" y="2377180"/>
            <a:ext cx="140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endParaRPr lang="en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8D6472D-BF5B-4F80-97CD-B232FBA97876}"/>
              </a:ext>
            </a:extLst>
          </p:cNvPr>
          <p:cNvCxnSpPr>
            <a:stCxn id="61" idx="0"/>
          </p:cNvCxnSpPr>
          <p:nvPr/>
        </p:nvCxnSpPr>
        <p:spPr>
          <a:xfrm rot="16200000" flipV="1">
            <a:off x="8052736" y="176916"/>
            <a:ext cx="147965" cy="2541325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0085E377-7263-44BA-848F-7C59100A9877}"/>
              </a:ext>
            </a:extLst>
          </p:cNvPr>
          <p:cNvCxnSpPr>
            <a:cxnSpLocks/>
            <a:stCxn id="68" idx="4"/>
          </p:cNvCxnSpPr>
          <p:nvPr/>
        </p:nvCxnSpPr>
        <p:spPr>
          <a:xfrm rot="16200000" flipH="1">
            <a:off x="3958670" y="1331869"/>
            <a:ext cx="119844" cy="2880389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C57B5D-BEEA-429C-9748-8BF144864963}"/>
              </a:ext>
            </a:extLst>
          </p:cNvPr>
          <p:cNvSpPr txBox="1"/>
          <p:nvPr/>
        </p:nvSpPr>
        <p:spPr>
          <a:xfrm>
            <a:off x="2929491" y="2805608"/>
            <a:ext cx="203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 Pasal 22 0,1%</a:t>
            </a:r>
            <a:endParaRPr lang="en-ID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1BC9C2-A22A-40F5-AADD-B50D1B38CCEE}"/>
              </a:ext>
            </a:extLst>
          </p:cNvPr>
          <p:cNvSpPr txBox="1"/>
          <p:nvPr/>
        </p:nvSpPr>
        <p:spPr>
          <a:xfrm>
            <a:off x="7133493" y="1332346"/>
            <a:ext cx="203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 0,11%</a:t>
            </a:r>
            <a:endParaRPr lang="en-ID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17E440E-DDCF-424E-B9A3-9F88F530B5A7}"/>
              </a:ext>
            </a:extLst>
          </p:cNvPr>
          <p:cNvSpPr txBox="1"/>
          <p:nvPr/>
        </p:nvSpPr>
        <p:spPr>
          <a:xfrm>
            <a:off x="843609" y="3242465"/>
            <a:ext cx="110116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ihak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0,5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transaksi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tukar-menukar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swap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15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Pada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tanggal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transaksi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Konversi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Rupiah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Nilai 1 Koin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= Rp 4.000.000</a:t>
            </a:r>
            <a:endParaRPr lang="id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Transaksi dilakukan di </a:t>
            </a:r>
            <a:r>
              <a:rPr lang="id-ID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X, sebuah </a:t>
            </a:r>
            <a:r>
              <a:rPr lang="id-ID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pedagang fisik aset kripto (PFAK) yang terdaftar di Bappebti</a:t>
            </a:r>
          </a:p>
          <a:p>
            <a:pPr marL="465138" indent="-465138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Catatan: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Dalam transaksi </a:t>
            </a:r>
            <a:r>
              <a:rPr lang="id-ID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swap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, kedua belah pihak menjadi penjual dan juga pembeli. Jadi tiap pihak dikenai PPN dan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dan Nilai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dianggap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setara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id-ID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X memungut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Nilai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Transaksi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= 15 x 4.000.000 = Rp.60.000.000</a:t>
            </a:r>
          </a:p>
          <a:p>
            <a:pPr defTabSz="406400"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	Dari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A:</a:t>
            </a:r>
          </a:p>
          <a:p>
            <a:pPr marL="457200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PPN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Pembeli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: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0.000.000 x 0,11% =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.000</a:t>
            </a:r>
          </a:p>
          <a:p>
            <a:pPr marL="457200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PPh Pasal 22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Penjual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Y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: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0.000.000 x 0,1% =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0.000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6400" indent="-406400"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Dari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B:</a:t>
            </a:r>
          </a:p>
          <a:p>
            <a:pPr marL="457200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PPN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Pembeli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Y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: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0.000.000 x 0,11% =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.000</a:t>
            </a:r>
          </a:p>
          <a:p>
            <a:pPr marL="457200"/>
            <a:r>
              <a:rPr lang="id-ID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PPh Pasal 22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Penjual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: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0.000.000 x 0,1% = Rp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0.000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FCE362-8DE0-4739-9303-EB5ACEE0CFF7}"/>
              </a:ext>
            </a:extLst>
          </p:cNvPr>
          <p:cNvSpPr/>
          <p:nvPr/>
        </p:nvSpPr>
        <p:spPr>
          <a:xfrm>
            <a:off x="854242" y="976351"/>
            <a:ext cx="10767144" cy="54842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0D74AE-FC0D-43B3-A127-E495FB010110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58638-AD0F-4C81-B4A2-C428AC3F7562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73">
            <a:extLst>
              <a:ext uri="{FF2B5EF4-FFF2-40B4-BE49-F238E27FC236}">
                <a16:creationId xmlns:a16="http://schemas.microsoft.com/office/drawing/2014/main" id="{30A73EED-E2B3-4720-9611-3EF6622382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325" y="2192864"/>
            <a:ext cx="485635" cy="485635"/>
          </a:xfrm>
          <a:prstGeom prst="rect">
            <a:avLst/>
          </a:prstGeom>
        </p:spPr>
      </p:pic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B7139D7-E848-4116-A5EB-E5CFA10D399F}"/>
              </a:ext>
            </a:extLst>
          </p:cNvPr>
          <p:cNvCxnSpPr>
            <a:cxnSpLocks/>
          </p:cNvCxnSpPr>
          <p:nvPr/>
        </p:nvCxnSpPr>
        <p:spPr>
          <a:xfrm rot="5400000">
            <a:off x="8083171" y="1543577"/>
            <a:ext cx="58561" cy="2569858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1B9D4FA-7195-40DC-8D7F-F4E47551F357}"/>
              </a:ext>
            </a:extLst>
          </p:cNvPr>
          <p:cNvCxnSpPr>
            <a:cxnSpLocks/>
            <a:stCxn id="68" idx="0"/>
          </p:cNvCxnSpPr>
          <p:nvPr/>
        </p:nvCxnSpPr>
        <p:spPr>
          <a:xfrm rot="5400000" flipH="1" flipV="1">
            <a:off x="3855695" y="95988"/>
            <a:ext cx="148276" cy="2702870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3444BE9-6442-4AC3-8286-A989A820EFC9}"/>
              </a:ext>
            </a:extLst>
          </p:cNvPr>
          <p:cNvSpPr txBox="1"/>
          <p:nvPr/>
        </p:nvSpPr>
        <p:spPr>
          <a:xfrm>
            <a:off x="2446760" y="1320939"/>
            <a:ext cx="203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 0,11%</a:t>
            </a:r>
            <a:endParaRPr lang="en-ID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F7DA90-79CA-4286-82CB-267A65DE1DDD}"/>
              </a:ext>
            </a:extLst>
          </p:cNvPr>
          <p:cNvSpPr txBox="1"/>
          <p:nvPr/>
        </p:nvSpPr>
        <p:spPr>
          <a:xfrm>
            <a:off x="7305603" y="2811853"/>
            <a:ext cx="203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 Pasal 22 0,1%</a:t>
            </a:r>
            <a:endParaRPr lang="en-ID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0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Jasa Penyediaan Sarana Elektronik (</a:t>
            </a:r>
            <a:r>
              <a:rPr lang="id-ID" sz="36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Graphic 8" descr="Laptop outline">
            <a:extLst>
              <a:ext uri="{FF2B5EF4-FFF2-40B4-BE49-F238E27FC236}">
                <a16:creationId xmlns:a16="http://schemas.microsoft.com/office/drawing/2014/main" id="{440532A9-4F84-48CF-8E95-DF2B4DB6C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2979" y="2138817"/>
            <a:ext cx="1126043" cy="1126043"/>
          </a:xfrm>
          <a:prstGeom prst="rect">
            <a:avLst/>
          </a:prstGeom>
        </p:spPr>
      </p:pic>
      <p:pic>
        <p:nvPicPr>
          <p:cNvPr id="14" name="Graphic 23" descr="Store outline">
            <a:extLst>
              <a:ext uri="{FF2B5EF4-FFF2-40B4-BE49-F238E27FC236}">
                <a16:creationId xmlns:a16="http://schemas.microsoft.com/office/drawing/2014/main" id="{3576B865-A14D-4414-95BB-88D37F03A6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3634" y="2426649"/>
            <a:ext cx="404732" cy="4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06E391-EDEA-4DA5-8ED8-4EC48F316D18}"/>
              </a:ext>
            </a:extLst>
          </p:cNvPr>
          <p:cNvSpPr/>
          <p:nvPr/>
        </p:nvSpPr>
        <p:spPr>
          <a:xfrm>
            <a:off x="974559" y="1152395"/>
            <a:ext cx="1856324" cy="249268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869895" y="275513"/>
            <a:ext cx="9357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atas Jasa Layanan </a:t>
            </a:r>
            <a:r>
              <a:rPr lang="id-ID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73C6A8-D1CB-4643-B8DE-44AF2736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7" y="1589957"/>
            <a:ext cx="1344949" cy="1338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BED1D0-A228-42E8-9A58-A40E3B03B5AA}"/>
              </a:ext>
            </a:extLst>
          </p:cNvPr>
          <p:cNvSpPr txBox="1"/>
          <p:nvPr/>
        </p:nvSpPr>
        <p:spPr>
          <a:xfrm>
            <a:off x="3368896" y="993730"/>
            <a:ext cx="1466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PPN</a:t>
            </a:r>
            <a:endParaRPr lang="en-ID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48A15F-AAFE-4D6F-9AE8-D8C8AB55E40C}"/>
              </a:ext>
            </a:extLst>
          </p:cNvPr>
          <p:cNvSpPr txBox="1"/>
          <p:nvPr/>
        </p:nvSpPr>
        <p:spPr>
          <a:xfrm>
            <a:off x="3368896" y="1497246"/>
            <a:ext cx="8017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Merupakan </a:t>
            </a:r>
            <a:r>
              <a:rPr lang="id-ID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Jasa Kena Pajak pada umumnya</a:t>
            </a:r>
            <a:r>
              <a:rPr lang="id-ID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Ketentuan PPN berlaku sesuai </a:t>
            </a:r>
            <a:r>
              <a:rPr lang="id-ID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mekanisme umum PPN </a:t>
            </a:r>
            <a:r>
              <a:rPr lang="id-ID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seperti: pengukuhan PKP, pemungutan PPN dari penerima jasa, penyetoran PPN, dan pelaporan PPN.</a:t>
            </a: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E90791-50FC-437C-B055-281B7F6FAA82}"/>
              </a:ext>
            </a:extLst>
          </p:cNvPr>
          <p:cNvSpPr txBox="1"/>
          <p:nvPr/>
        </p:nvSpPr>
        <p:spPr>
          <a:xfrm>
            <a:off x="3368896" y="2508258"/>
            <a:ext cx="1466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endParaRPr lang="en-ID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A7FE17-87D5-419D-9750-2AF6F96D4F52}"/>
              </a:ext>
            </a:extLst>
          </p:cNvPr>
          <p:cNvSpPr txBox="1"/>
          <p:nvPr/>
        </p:nvSpPr>
        <p:spPr>
          <a:xfrm>
            <a:off x="3368896" y="3011774"/>
            <a:ext cx="8017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Penghasilan berupa imbalan atas jasa yang disediakan oleh </a:t>
            </a:r>
            <a:r>
              <a:rPr lang="id-ID" i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r>
              <a:rPr lang="id-ID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</a:t>
            </a:r>
            <a:r>
              <a:rPr lang="id-ID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erupakan </a:t>
            </a:r>
            <a:r>
              <a:rPr lang="id-ID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objek pajak penghasilan </a:t>
            </a:r>
            <a:r>
              <a:rPr lang="id-ID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dan dikenai PPh dengan </a:t>
            </a:r>
            <a:r>
              <a:rPr lang="id-ID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ketentuan dan tarif umum</a:t>
            </a:r>
            <a:endParaRPr lang="en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62B6E5F-7E63-4F1C-9F2F-A0CD128424BB}"/>
              </a:ext>
            </a:extLst>
          </p:cNvPr>
          <p:cNvSpPr/>
          <p:nvPr/>
        </p:nvSpPr>
        <p:spPr>
          <a:xfrm>
            <a:off x="956259" y="4058433"/>
            <a:ext cx="10429900" cy="213868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C60236-3B0E-43FC-A360-B08778AE56D9}"/>
              </a:ext>
            </a:extLst>
          </p:cNvPr>
          <p:cNvSpPr txBox="1"/>
          <p:nvPr/>
        </p:nvSpPr>
        <p:spPr>
          <a:xfrm>
            <a:off x="1168778" y="4130378"/>
            <a:ext cx="49272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Contoh layanan jasa dan penghasilan: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Sarana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transaksi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penarikan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dana (</a:t>
            </a:r>
            <a:r>
              <a:rPr lang="en-ID" i="1" dirty="0">
                <a:latin typeface="Segoe UI" panose="020B0502040204020203" pitchFamily="34" charset="0"/>
                <a:cs typeface="Segoe UI" panose="020B0502040204020203" pitchFamily="34" charset="0"/>
              </a:rPr>
              <a:t>withdrawal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deposit;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pemindahan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(transfer)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antar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dompet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ID" i="1" dirty="0">
                <a:latin typeface="Segoe UI" panose="020B0502040204020203" pitchFamily="34" charset="0"/>
                <a:cs typeface="Segoe UI" panose="020B0502040204020203" pitchFamily="34" charset="0"/>
              </a:rPr>
              <a:t>e-wallet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5A71D7-AC24-4286-B539-D1C9875E7F04}"/>
              </a:ext>
            </a:extLst>
          </p:cNvPr>
          <p:cNvSpPr txBox="1"/>
          <p:nvPr/>
        </p:nvSpPr>
        <p:spPr>
          <a:xfrm>
            <a:off x="6458937" y="4355846"/>
            <a:ext cx="49272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pengelolaan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media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penyimpanan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dompet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ID" i="1" dirty="0">
                <a:latin typeface="Segoe UI" panose="020B0502040204020203" pitchFamily="34" charset="0"/>
                <a:cs typeface="Segoe UI" panose="020B0502040204020203" pitchFamily="34" charset="0"/>
              </a:rPr>
              <a:t>e-wallet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lainnya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sehubungan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1FC89E-EA44-4ED4-B85D-2CA026005E53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30D5E-D49A-411E-9427-FC14DCED33F3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2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Jasa Verifikasi Transaksi pada </a:t>
            </a:r>
            <a:r>
              <a:rPr lang="id-ID" sz="36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Blockchain</a:t>
            </a:r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id-ID" sz="36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</a:t>
            </a:r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65" descr="Processor outline">
            <a:extLst>
              <a:ext uri="{FF2B5EF4-FFF2-40B4-BE49-F238E27FC236}">
                <a16:creationId xmlns:a16="http://schemas.microsoft.com/office/drawing/2014/main" id="{1C47F179-A689-4041-A120-CFD8F1465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396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B08E89-9501-4058-B317-DBDCEF3FA927}"/>
              </a:ext>
            </a:extLst>
          </p:cNvPr>
          <p:cNvSpPr/>
          <p:nvPr/>
        </p:nvSpPr>
        <p:spPr>
          <a:xfrm>
            <a:off x="6145125" y="3632735"/>
            <a:ext cx="5260811" cy="2178807"/>
          </a:xfrm>
          <a:prstGeom prst="roundRect">
            <a:avLst>
              <a:gd name="adj" fmla="val 10251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F6E59C-78F4-416A-B8D1-B1C9A29007D9}"/>
              </a:ext>
            </a:extLst>
          </p:cNvPr>
          <p:cNvSpPr/>
          <p:nvPr/>
        </p:nvSpPr>
        <p:spPr>
          <a:xfrm>
            <a:off x="938720" y="3632736"/>
            <a:ext cx="5065294" cy="2178807"/>
          </a:xfrm>
          <a:prstGeom prst="roundRect">
            <a:avLst>
              <a:gd name="adj" fmla="val 10251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06E391-EDEA-4DA5-8ED8-4EC48F316D18}"/>
              </a:ext>
            </a:extLst>
          </p:cNvPr>
          <p:cNvSpPr/>
          <p:nvPr/>
        </p:nvSpPr>
        <p:spPr>
          <a:xfrm>
            <a:off x="974558" y="1250942"/>
            <a:ext cx="10431379" cy="214638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416840" y="275513"/>
            <a:ext cx="9357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 atas Jasa Verifikasi Transaksi (</a:t>
            </a:r>
            <a:r>
              <a:rPr lang="id-ID" sz="32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</a:t>
            </a:r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ED1D0-A228-42E8-9A58-A40E3B03B5AA}"/>
              </a:ext>
            </a:extLst>
          </p:cNvPr>
          <p:cNvSpPr txBox="1"/>
          <p:nvPr/>
        </p:nvSpPr>
        <p:spPr>
          <a:xfrm>
            <a:off x="2556896" y="1297421"/>
            <a:ext cx="88132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i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Miners</a:t>
            </a: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 </a:t>
            </a: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kegiatan layanan verifikasi transaksi </a:t>
            </a:r>
            <a:r>
              <a:rPr lang="id-ID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aset </a:t>
            </a:r>
            <a:r>
              <a:rPr lang="id-ID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mendapat insentif</a:t>
            </a:r>
            <a:r>
              <a:rPr lang="id-ID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berupa: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penghasilan dari sistem Aset </a:t>
            </a:r>
            <a:r>
              <a:rPr lang="id-ID" sz="1800" b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berupa </a:t>
            </a:r>
            <a:r>
              <a:rPr lang="id-ID" sz="1800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block</a:t>
            </a:r>
            <a:r>
              <a:rPr lang="id-ID" sz="1800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reward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imbalan atas jasa pelayanan verifikasi transaksi (</a:t>
            </a:r>
            <a:r>
              <a:rPr lang="id-ID" sz="1800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transaction</a:t>
            </a:r>
            <a:r>
              <a:rPr lang="id-ID" sz="1800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fee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), imbalan atas jasa manajemen kelompok Penambang Aset </a:t>
            </a:r>
            <a:r>
              <a:rPr lang="id-ID" sz="1800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id-ID" sz="1800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mining</a:t>
            </a:r>
            <a:r>
              <a:rPr lang="id-ID" sz="1800" i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i="1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pool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), atau penghasilan lain dari sistem Aset </a:t>
            </a:r>
            <a:r>
              <a:rPr lang="id-ID" sz="1800" kern="12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 dan/atau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penghasilan lainnya</a:t>
            </a:r>
            <a:r>
              <a:rPr lang="id-ID" sz="1800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lphaLcPeriod" startAt="2"/>
            </a:pPr>
            <a:endParaRPr lang="id-ID" sz="1800" b="1" kern="1200" dirty="0"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4D495B-987E-41D8-B744-A2DFD55656CA}"/>
              </a:ext>
            </a:extLst>
          </p:cNvPr>
          <p:cNvSpPr/>
          <p:nvPr/>
        </p:nvSpPr>
        <p:spPr>
          <a:xfrm>
            <a:off x="938720" y="3574948"/>
            <a:ext cx="5065294" cy="55828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5A1581-15A6-4A92-BBF3-BD99DD507BF8}"/>
              </a:ext>
            </a:extLst>
          </p:cNvPr>
          <p:cNvSpPr/>
          <p:nvPr/>
        </p:nvSpPr>
        <p:spPr>
          <a:xfrm>
            <a:off x="6145126" y="3574948"/>
            <a:ext cx="5260810" cy="55828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B4EAC-4C46-4B63-B057-3BA3F1923E63}"/>
              </a:ext>
            </a:extLst>
          </p:cNvPr>
          <p:cNvSpPr txBox="1"/>
          <p:nvPr/>
        </p:nvSpPr>
        <p:spPr>
          <a:xfrm>
            <a:off x="1474321" y="3573915"/>
            <a:ext cx="398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Besaran Tertentu PPN</a:t>
            </a:r>
            <a:endParaRPr lang="en-ID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E9B1C4-1509-440C-9B2B-22F90C163E1B}"/>
              </a:ext>
            </a:extLst>
          </p:cNvPr>
          <p:cNvSpPr txBox="1"/>
          <p:nvPr/>
        </p:nvSpPr>
        <p:spPr>
          <a:xfrm>
            <a:off x="7237442" y="3573915"/>
            <a:ext cx="334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 Pasal 22 Final</a:t>
            </a:r>
            <a:endParaRPr lang="en-ID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6B7ED2-EB0B-4B32-9DA7-18019A5607A0}"/>
              </a:ext>
            </a:extLst>
          </p:cNvPr>
          <p:cNvSpPr/>
          <p:nvPr/>
        </p:nvSpPr>
        <p:spPr>
          <a:xfrm>
            <a:off x="1173799" y="4299824"/>
            <a:ext cx="4577552" cy="6463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67D92-3921-4485-AC8E-2E59A45A134E}"/>
              </a:ext>
            </a:extLst>
          </p:cNvPr>
          <p:cNvSpPr txBox="1"/>
          <p:nvPr/>
        </p:nvSpPr>
        <p:spPr>
          <a:xfrm>
            <a:off x="1245725" y="4299824"/>
            <a:ext cx="39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1,1%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815CB3A-3C53-4D9C-8F58-85FEC006F8DB}"/>
              </a:ext>
            </a:extLst>
          </p:cNvPr>
          <p:cNvSpPr/>
          <p:nvPr/>
        </p:nvSpPr>
        <p:spPr>
          <a:xfrm>
            <a:off x="6509415" y="4325947"/>
            <a:ext cx="4577552" cy="6463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42E1A-0C55-44CB-B12E-97D29003B5EF}"/>
              </a:ext>
            </a:extLst>
          </p:cNvPr>
          <p:cNvSpPr txBox="1"/>
          <p:nvPr/>
        </p:nvSpPr>
        <p:spPr>
          <a:xfrm>
            <a:off x="6581341" y="4325947"/>
            <a:ext cx="39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0,1%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594C68-598A-4EAE-BEBF-6E7AF60F5518}"/>
              </a:ext>
            </a:extLst>
          </p:cNvPr>
          <p:cNvSpPr txBox="1"/>
          <p:nvPr/>
        </p:nvSpPr>
        <p:spPr>
          <a:xfrm>
            <a:off x="8261740" y="4400651"/>
            <a:ext cx="274703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penghasilan yang diterima atau diperoleh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DD705-673A-425F-9B77-40F5A26AC400}"/>
              </a:ext>
            </a:extLst>
          </p:cNvPr>
          <p:cNvSpPr txBox="1"/>
          <p:nvPr/>
        </p:nvSpPr>
        <p:spPr>
          <a:xfrm>
            <a:off x="1162243" y="5112749"/>
            <a:ext cx="457755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18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Penambang merupakan Pengusaha Kena Pajak (PKP)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Graphic 6" descr="Raw Materials outline">
            <a:extLst>
              <a:ext uri="{FF2B5EF4-FFF2-40B4-BE49-F238E27FC236}">
                <a16:creationId xmlns:a16="http://schemas.microsoft.com/office/drawing/2014/main" id="{A667D65F-A997-42BD-AB23-DF6EC0D5E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799" y="1548238"/>
            <a:ext cx="1272730" cy="127273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826A4F3-8884-4F28-845D-9C974B80D15B}"/>
              </a:ext>
            </a:extLst>
          </p:cNvPr>
          <p:cNvSpPr txBox="1"/>
          <p:nvPr/>
        </p:nvSpPr>
        <p:spPr>
          <a:xfrm>
            <a:off x="2725579" y="4400651"/>
            <a:ext cx="309103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nilai berupa uang atas Aset </a:t>
            </a:r>
            <a:r>
              <a:rPr lang="id-ID" sz="1800" b="1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8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yang diterima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6D5CC8-DC6D-48B2-88A1-1C6E7D1A230E}"/>
              </a:ext>
            </a:extLst>
          </p:cNvPr>
          <p:cNvSpPr txBox="1"/>
          <p:nvPr/>
        </p:nvSpPr>
        <p:spPr>
          <a:xfrm>
            <a:off x="2392146" y="4526925"/>
            <a:ext cx="333433" cy="3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C26082-207F-4C01-BC67-F3A7D19D9224}"/>
              </a:ext>
            </a:extLst>
          </p:cNvPr>
          <p:cNvSpPr txBox="1"/>
          <p:nvPr/>
        </p:nvSpPr>
        <p:spPr>
          <a:xfrm>
            <a:off x="7907001" y="4526925"/>
            <a:ext cx="333433" cy="3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8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en-ID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5BEEB-DA90-544B-AA7B-7C616EE37B6A}"/>
              </a:ext>
            </a:extLst>
          </p:cNvPr>
          <p:cNvSpPr txBox="1"/>
          <p:nvPr/>
        </p:nvSpPr>
        <p:spPr>
          <a:xfrm>
            <a:off x="6245944" y="5078019"/>
            <a:ext cx="51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termasuk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penghasilan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berupa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imbalan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manajemen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kelompok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Penambang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 pool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22700B-ADF8-4E95-A26D-4CA7A5C0E9CF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62B065-83A0-4FFD-B631-CA09C50FF486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Ketentuan Lainnya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Graphic 2" descr="Badge Follow outline">
            <a:extLst>
              <a:ext uri="{FF2B5EF4-FFF2-40B4-BE49-F238E27FC236}">
                <a16:creationId xmlns:a16="http://schemas.microsoft.com/office/drawing/2014/main" id="{37B4462C-68F5-4B4A-89F8-9DE8BE7F0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1880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3882885" y="3264860"/>
            <a:ext cx="44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Karakteristik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Graphic 2" descr="Badge Question Mark outline">
            <a:extLst>
              <a:ext uri="{FF2B5EF4-FFF2-40B4-BE49-F238E27FC236}">
                <a16:creationId xmlns:a16="http://schemas.microsoft.com/office/drawing/2014/main" id="{B1F223B8-3986-41B3-8284-8F34D5510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0706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CF0DCD0-C141-46DE-B3B8-2A12F0D1056F}"/>
              </a:ext>
            </a:extLst>
          </p:cNvPr>
          <p:cNvSpPr txBox="1"/>
          <p:nvPr/>
        </p:nvSpPr>
        <p:spPr>
          <a:xfrm>
            <a:off x="900169" y="1120676"/>
            <a:ext cx="1058775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en-ID" dirty="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900169" y="314702"/>
            <a:ext cx="9357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Konversi Nilai Transaksi 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A18A09-C6CA-4871-A410-753AAE8C3D2E}"/>
              </a:ext>
            </a:extLst>
          </p:cNvPr>
          <p:cNvSpPr txBox="1"/>
          <p:nvPr/>
        </p:nvSpPr>
        <p:spPr>
          <a:xfrm>
            <a:off x="1939123" y="1664682"/>
            <a:ext cx="9188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Transaksi dalam mata uang asing</a:t>
            </a:r>
            <a:endParaRPr lang="id-ID" sz="20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Nilai </a:t>
            </a: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di</a:t>
            </a:r>
            <a:r>
              <a:rPr lang="en-ID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konversi</a:t>
            </a:r>
            <a:r>
              <a:rPr lang="en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mata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uang </a:t>
            </a:r>
            <a:r>
              <a:rPr lang="en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Rupiah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kurs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ditetapkan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Menteri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berlaku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pemungutan</a:t>
            </a:r>
            <a:r>
              <a:rPr lang="en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PPN dan/atau PPh</a:t>
            </a:r>
            <a:endParaRPr lang="en-ID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00757E-873F-4493-A136-AF244E1B2C79}"/>
              </a:ext>
            </a:extLst>
          </p:cNvPr>
          <p:cNvSpPr txBox="1"/>
          <p:nvPr/>
        </p:nvSpPr>
        <p:spPr>
          <a:xfrm>
            <a:off x="1958944" y="3526923"/>
            <a:ext cx="9168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Transaksi tidak melibatkan mata uang fiat, hanya aset </a:t>
            </a:r>
            <a:r>
              <a:rPr lang="id-ID" sz="2400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id-ID" sz="20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Nilai Aset </a:t>
            </a:r>
            <a:r>
              <a:rPr lang="id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dikonversi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  ke dalam mata uang </a:t>
            </a: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Rupiah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 berdasarkan: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 yang ditetapkan oleh </a:t>
            </a:r>
            <a:r>
              <a:rPr lang="id-ID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bursa berjangka 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yang menyelenggarakan perdagangan Aset </a:t>
            </a:r>
            <a:r>
              <a:rPr lang="id-ID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; atau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nilai dalam sistem yang dimiliki oleh Penyelenggara Perdagangan Melalui Sistem Elektronik, </a:t>
            </a:r>
          </a:p>
          <a:p>
            <a:r>
              <a:rPr lang="id-ID" sz="2000" dirty="0">
                <a:latin typeface="Segoe UI" panose="020B0502040204020203" pitchFamily="34" charset="0"/>
                <a:cs typeface="Segoe UI" panose="020B0502040204020203" pitchFamily="34" charset="0"/>
              </a:rPr>
              <a:t>yang diterapkan secara konsisten.</a:t>
            </a:r>
          </a:p>
        </p:txBody>
      </p:sp>
      <p:pic>
        <p:nvPicPr>
          <p:cNvPr id="9" name="Graphic 8" descr="Dollar outline">
            <a:extLst>
              <a:ext uri="{FF2B5EF4-FFF2-40B4-BE49-F238E27FC236}">
                <a16:creationId xmlns:a16="http://schemas.microsoft.com/office/drawing/2014/main" id="{597D8575-6BDF-46DC-BA88-F1A8AF8AC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23" y="1746091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4B287C9-FBBF-4267-AD47-2C5D9B045CFD}"/>
              </a:ext>
            </a:extLst>
          </p:cNvPr>
          <p:cNvSpPr txBox="1"/>
          <p:nvPr/>
        </p:nvSpPr>
        <p:spPr>
          <a:xfrm>
            <a:off x="900169" y="3617185"/>
            <a:ext cx="1058775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en-ID" dirty="0"/>
          </a:p>
        </p:txBody>
      </p:sp>
      <p:pic>
        <p:nvPicPr>
          <p:cNvPr id="30" name="Graphic 29" descr="Bitcoin outline">
            <a:extLst>
              <a:ext uri="{FF2B5EF4-FFF2-40B4-BE49-F238E27FC236}">
                <a16:creationId xmlns:a16="http://schemas.microsoft.com/office/drawing/2014/main" id="{723E6A15-8EBC-4992-BEBB-F344DD3A9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474" y="4278918"/>
            <a:ext cx="914400" cy="9144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EC9C1-686E-4681-8D15-6DA11F433E9F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76E3C-D1A9-45AF-8AB8-8EB39A91C8E7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0" y="0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73242" y="466577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900169" y="314702"/>
            <a:ext cx="11073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Bukti Pemungutan Pajak atas Transaksi  Perdagangan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8977D-FD76-49D0-AD8B-C6E1E4C443C1}"/>
              </a:ext>
            </a:extLst>
          </p:cNvPr>
          <p:cNvSpPr txBox="1"/>
          <p:nvPr/>
        </p:nvSpPr>
        <p:spPr>
          <a:xfrm>
            <a:off x="3857441" y="2748605"/>
            <a:ext cx="76319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Font typeface="+mj-lt"/>
              <a:buNone/>
            </a:pP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Single document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pemungutan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dan PPN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melalui</a:t>
            </a:r>
            <a:r>
              <a:rPr lang="en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PPMSE</a:t>
            </a:r>
            <a:r>
              <a:rPr lang="id-ID" sz="24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berupa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b="1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dokumen</a:t>
            </a:r>
            <a:r>
              <a:rPr lang="en-ID" sz="2400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2400" b="1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dipersamakan</a:t>
            </a:r>
            <a:r>
              <a:rPr lang="en-ID" sz="2400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Bukti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Pemotongan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Pemungutan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Unifikasi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modifikasi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rincian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informasi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mengakomodir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PPN) dan Bukti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Pemotongan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Pemungutan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Unifikasi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dokumen tertentu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bagi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PKP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penjual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2400" kern="12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ID" sz="24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phic 10" descr="Document outline">
            <a:extLst>
              <a:ext uri="{FF2B5EF4-FFF2-40B4-BE49-F238E27FC236}">
                <a16:creationId xmlns:a16="http://schemas.microsoft.com/office/drawing/2014/main" id="{844A4E82-8A1D-4B39-AE9C-028FE1182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742" y="1460767"/>
            <a:ext cx="3994522" cy="419980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F1EC8B6-04DA-40B4-B9FC-C4C0E29A1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37" y="2005568"/>
            <a:ext cx="762066" cy="762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765011-4DA6-450D-AA43-60F7B28A5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035" y="1683731"/>
            <a:ext cx="6376969" cy="128636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E82324-B545-4B3F-97F2-29C49FDBA4D9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2781C3-5FCE-4523-A315-4EF13F50611A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92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DACD6E-8FBB-4B27-9B08-F37FA1ED73E8}"/>
              </a:ext>
            </a:extLst>
          </p:cNvPr>
          <p:cNvSpPr/>
          <p:nvPr/>
        </p:nvSpPr>
        <p:spPr>
          <a:xfrm>
            <a:off x="4612200" y="1752619"/>
            <a:ext cx="955845" cy="3974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EFAE2A7-1FC2-4426-94E2-2879849070E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348EBF-0235-4C29-9839-CFD2F3C99D9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B0F04-36F2-4B84-9FDA-AC9698AA6750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7AC85-3C6A-404D-907C-CA4EDC87F19F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19CDC4-4250-473F-AC73-2991405530D1}"/>
              </a:ext>
            </a:extLst>
          </p:cNvPr>
          <p:cNvSpPr txBox="1"/>
          <p:nvPr/>
        </p:nvSpPr>
        <p:spPr>
          <a:xfrm>
            <a:off x="-16329" y="-6111"/>
            <a:ext cx="854242" cy="8422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91DD5-E10A-4903-BFE1-18C807913921}"/>
              </a:ext>
            </a:extLst>
          </p:cNvPr>
          <p:cNvSpPr txBox="1"/>
          <p:nvPr/>
        </p:nvSpPr>
        <p:spPr>
          <a:xfrm>
            <a:off x="456913" y="460466"/>
            <a:ext cx="381000" cy="3756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5A5A-0357-4BA5-9E14-492B7724AC19}"/>
              </a:ext>
            </a:extLst>
          </p:cNvPr>
          <p:cNvSpPr txBox="1"/>
          <p:nvPr/>
        </p:nvSpPr>
        <p:spPr>
          <a:xfrm>
            <a:off x="883840" y="308591"/>
            <a:ext cx="11073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Penyetoran dan Pelaporan oleh PPMSE</a:t>
            </a:r>
            <a:endParaRPr lang="en-ID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e-Filing - Tribunnewswiki.com Mobile">
            <a:extLst>
              <a:ext uri="{FF2B5EF4-FFF2-40B4-BE49-F238E27FC236}">
                <a16:creationId xmlns:a16="http://schemas.microsoft.com/office/drawing/2014/main" id="{F4E2C67A-ECB9-4B55-BEA3-5DD1690BD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3358" r="60612" b="22955"/>
          <a:stretch/>
        </p:blipFill>
        <p:spPr bwMode="auto">
          <a:xfrm>
            <a:off x="858579" y="1549029"/>
            <a:ext cx="3162585" cy="36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6B00FB-D7D3-4CB1-80FA-41AC17E08353}"/>
              </a:ext>
            </a:extLst>
          </p:cNvPr>
          <p:cNvSpPr txBox="1"/>
          <p:nvPr/>
        </p:nvSpPr>
        <p:spPr>
          <a:xfrm>
            <a:off x="4612200" y="1705046"/>
            <a:ext cx="134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Setor</a:t>
            </a:r>
            <a:endParaRPr lang="en-ID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4C9BD9-0530-42CD-B0B1-E1AADB5A747E}"/>
              </a:ext>
            </a:extLst>
          </p:cNvPr>
          <p:cNvSpPr txBox="1"/>
          <p:nvPr/>
        </p:nvSpPr>
        <p:spPr>
          <a:xfrm>
            <a:off x="4519669" y="2085066"/>
            <a:ext cx="67688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22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setiap</a:t>
            </a:r>
            <a:r>
              <a:rPr lang="en-US" sz="22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Masa </a:t>
            </a:r>
            <a:r>
              <a:rPr lang="en-US" sz="22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22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paling </a:t>
            </a:r>
            <a:r>
              <a:rPr lang="id-ID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lambat</a:t>
            </a: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tanggal</a:t>
            </a: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15 </a:t>
            </a:r>
            <a:r>
              <a:rPr lang="en-US" sz="2200" b="1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bulan</a:t>
            </a: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berikutnya</a:t>
            </a: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setelah</a:t>
            </a:r>
            <a:r>
              <a:rPr lang="en-US" sz="22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Masa </a:t>
            </a:r>
            <a:r>
              <a:rPr lang="en-US" sz="22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22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kern="12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berakhir</a:t>
            </a:r>
            <a:r>
              <a:rPr lang="en-US" sz="2200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ID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17C2B-7624-419E-9ED8-E92C02A62459}"/>
              </a:ext>
            </a:extLst>
          </p:cNvPr>
          <p:cNvSpPr txBox="1"/>
          <p:nvPr/>
        </p:nvSpPr>
        <p:spPr>
          <a:xfrm>
            <a:off x="4519670" y="3583190"/>
            <a:ext cx="72505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200" b="1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aling</a:t>
            </a:r>
            <a:r>
              <a:rPr lang="en-US" sz="2200" b="1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lambat</a:t>
            </a:r>
            <a:r>
              <a:rPr lang="en-US" sz="2200" b="1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 20 </a:t>
            </a:r>
            <a:r>
              <a:rPr lang="en-US" sz="2200" b="1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hari</a:t>
            </a:r>
            <a:r>
              <a:rPr lang="en-US" sz="2200" b="1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setelah</a:t>
            </a:r>
            <a:r>
              <a:rPr lang="en-US" sz="2200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 Masa </a:t>
            </a:r>
            <a:r>
              <a:rPr lang="en-US" sz="2200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2200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berakhir</a:t>
            </a:r>
            <a:endParaRPr lang="en-ID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PN</a:t>
            </a:r>
          </a:p>
          <a:p>
            <a:pPr marL="339725"/>
            <a:r>
              <a:rPr lang="en-ID" sz="2200" dirty="0">
                <a:latin typeface="Segoe UI" panose="020B0502040204020203" pitchFamily="34" charset="0"/>
                <a:cs typeface="Segoe UI" panose="020B0502040204020203" pitchFamily="34" charset="0"/>
              </a:rPr>
              <a:t>SPT masa PPN 1107 PUT (</a:t>
            </a:r>
            <a:r>
              <a:rPr lang="en-ID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modifikasi</a:t>
            </a:r>
            <a:r>
              <a:rPr lang="en-ID" sz="22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id-ID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2200" b="1" kern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Ph Pasal 22</a:t>
            </a:r>
          </a:p>
          <a:p>
            <a:pPr marL="339725"/>
            <a:r>
              <a:rPr lang="en-US" sz="2200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SPT Masa </a:t>
            </a:r>
            <a:r>
              <a:rPr lang="en-US" sz="2200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US" sz="2200" kern="1200" noProof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en-US" sz="2200" kern="12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nifikasi</a:t>
            </a:r>
            <a:endParaRPr lang="id-ID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D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9CCBAA-40E8-4091-A9BB-C5CBAB82393A}"/>
              </a:ext>
            </a:extLst>
          </p:cNvPr>
          <p:cNvSpPr/>
          <p:nvPr/>
        </p:nvSpPr>
        <p:spPr>
          <a:xfrm>
            <a:off x="4612200" y="3239928"/>
            <a:ext cx="955845" cy="3974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2C34A6-3106-414D-8CBD-59854DC719BA}"/>
              </a:ext>
            </a:extLst>
          </p:cNvPr>
          <p:cNvSpPr txBox="1"/>
          <p:nvPr/>
        </p:nvSpPr>
        <p:spPr>
          <a:xfrm>
            <a:off x="4563213" y="3192355"/>
            <a:ext cx="134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Lapor</a:t>
            </a:r>
            <a:endParaRPr lang="en-ID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E1E9F7-A5B0-40CF-A3A9-EA492B642BF8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1ABBE6-03B0-41BC-BBAC-A3D0B9644498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8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2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176695"/>
            <a:ext cx="12192000" cy="650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943214" y="2273624"/>
            <a:ext cx="2560543" cy="1072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6426BA-E075-47C0-8B46-89655FF23C70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98021-1172-4FFE-99C6-3CF8666ECB24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87DB6A-2EFA-437D-A934-B6F785B3AFB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2CE64-7C5E-4FBD-BFD4-444F94639351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534E8-691F-4FC0-A306-9DEDFD44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7820" y="4466752"/>
            <a:ext cx="2730501" cy="479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F8A1F-8A8D-4DF4-944B-27F725815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0186" y="4459522"/>
            <a:ext cx="2258807" cy="49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DB7A8-A08F-41E9-9DA9-A94C2EC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0849" y="4469124"/>
            <a:ext cx="2198695" cy="48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414A5-B0E5-49D3-9C6C-6F1A044E90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3693" y="2095906"/>
            <a:ext cx="5224619" cy="2139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9BF0E4E-DDDB-42F9-99BC-00E212ED3AC7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8E8067-E3A2-444E-AA24-705A32CB532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E2D377-348D-44F0-A3C0-9FF79B7EBA3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115530-7D87-4FCF-ACF2-02E60DD3D3D1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491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A414A5-B0E5-49D3-9C6C-6F1A044E9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9060"/>
          <a:stretch/>
        </p:blipFill>
        <p:spPr>
          <a:xfrm>
            <a:off x="5001962" y="2095906"/>
            <a:ext cx="3706350" cy="2139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9BF0E4E-DDDB-42F9-99BC-00E212ED3AC7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8E8067-E3A2-444E-AA24-705A32CB532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E2D377-348D-44F0-A3C0-9FF79B7EBA3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115530-7D87-4FCF-ACF2-02E60DD3D3D1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69B84A-C6C6-4811-A304-45BC7B105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777" y="4894655"/>
            <a:ext cx="7718205" cy="493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ECD783-6FC6-4CD3-9DB4-5D83065957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3303"/>
          <a:stretch/>
        </p:blipFill>
        <p:spPr>
          <a:xfrm>
            <a:off x="3575722" y="2168335"/>
            <a:ext cx="1128799" cy="1260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4A5029-AE64-4A55-AD4F-A613CFCEF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55814" r="72701"/>
          <a:stretch/>
        </p:blipFill>
        <p:spPr>
          <a:xfrm>
            <a:off x="3483691" y="3293165"/>
            <a:ext cx="1426240" cy="9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94C5AA-F4D8-4B7A-8835-439FFC2790E4}"/>
              </a:ext>
            </a:extLst>
          </p:cNvPr>
          <p:cNvSpPr/>
          <p:nvPr/>
        </p:nvSpPr>
        <p:spPr>
          <a:xfrm>
            <a:off x="5181599" y="3631095"/>
            <a:ext cx="1685677" cy="42406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3359425" y="2855213"/>
            <a:ext cx="579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Apakah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Uang?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Graphic 27" descr="Money outline">
            <a:extLst>
              <a:ext uri="{FF2B5EF4-FFF2-40B4-BE49-F238E27FC236}">
                <a16:creationId xmlns:a16="http://schemas.microsoft.com/office/drawing/2014/main" id="{9AA4F962-EAA4-4B51-A896-9C857C12C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9347" y="1934183"/>
            <a:ext cx="1093306" cy="1093306"/>
          </a:xfrm>
          <a:prstGeom prst="rect">
            <a:avLst/>
          </a:prstGeom>
        </p:spPr>
      </p:pic>
      <p:sp>
        <p:nvSpPr>
          <p:cNvPr id="29" name="TextBox 37">
            <a:extLst>
              <a:ext uri="{FF2B5EF4-FFF2-40B4-BE49-F238E27FC236}">
                <a16:creationId xmlns:a16="http://schemas.microsoft.com/office/drawing/2014/main" id="{AB1D0739-BEE0-4795-ADA3-E419FCA6B6FE}"/>
              </a:ext>
            </a:extLst>
          </p:cNvPr>
          <p:cNvSpPr txBox="1"/>
          <p:nvPr/>
        </p:nvSpPr>
        <p:spPr>
          <a:xfrm>
            <a:off x="5304182" y="3567639"/>
            <a:ext cx="187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BUKAN</a:t>
            </a:r>
            <a:endParaRPr lang="en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1C1EE1-04A3-42A2-B207-4D5A5F0987B3}"/>
              </a:ext>
            </a:extLst>
          </p:cNvPr>
          <p:cNvSpPr txBox="1"/>
          <p:nvPr/>
        </p:nvSpPr>
        <p:spPr>
          <a:xfrm>
            <a:off x="1680151" y="4193346"/>
            <a:ext cx="883169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Virtual currency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bukan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merupakan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alat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pembayaran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yang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sah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Indonesia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Penjelasan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Ps 3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ayat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(1)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huruf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 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PBI No. 19/12/PBI/2017).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itcoin dan </a:t>
            </a:r>
            <a:r>
              <a:rPr lang="en-US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crypto currency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lainnya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bukan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merupakan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alat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pembayaran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yang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sah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 NKRI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Press Conference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BI No.16/6/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Dkom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, 2014)</a:t>
            </a:r>
            <a:endParaRPr lang="en-US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7A9EC7-26F9-43F4-8EFE-E36CC443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515" y="2805573"/>
            <a:ext cx="762066" cy="7620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F6B52-B1C3-4117-8422-F1CA0CFE3312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226FF-D34C-4A74-B321-955382188C69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8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A8BE2B-B766-415F-8C7F-8D73CA74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16" y="2040074"/>
            <a:ext cx="762066" cy="76206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94C5AA-F4D8-4B7A-8835-439FFC2790E4}"/>
              </a:ext>
            </a:extLst>
          </p:cNvPr>
          <p:cNvSpPr/>
          <p:nvPr/>
        </p:nvSpPr>
        <p:spPr>
          <a:xfrm>
            <a:off x="5181599" y="3631095"/>
            <a:ext cx="1685677" cy="42406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769149" y="2855213"/>
            <a:ext cx="812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Apakah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37">
            <a:extLst>
              <a:ext uri="{FF2B5EF4-FFF2-40B4-BE49-F238E27FC236}">
                <a16:creationId xmlns:a16="http://schemas.microsoft.com/office/drawing/2014/main" id="{AB1D0739-BEE0-4795-ADA3-E419FCA6B6FE}"/>
              </a:ext>
            </a:extLst>
          </p:cNvPr>
          <p:cNvSpPr txBox="1"/>
          <p:nvPr/>
        </p:nvSpPr>
        <p:spPr>
          <a:xfrm>
            <a:off x="5340758" y="3567639"/>
            <a:ext cx="187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BENAR</a:t>
            </a:r>
            <a:endParaRPr lang="en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1C1EE1-04A3-42A2-B207-4D5A5F0987B3}"/>
              </a:ext>
            </a:extLst>
          </p:cNvPr>
          <p:cNvSpPr txBox="1"/>
          <p:nvPr/>
        </p:nvSpPr>
        <p:spPr>
          <a:xfrm>
            <a:off x="1680151" y="4193346"/>
            <a:ext cx="88316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Digital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blockchain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dikategorikan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hak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kepentingan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masuk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kategori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UU No. 32/1997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tentang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Perdagangan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Bursa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(Kajian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Bappebti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2020).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ditetapkan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dijadikan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Subjek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Kontrak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Berjangka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diperdagangkan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di Bursa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Berjangka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Permendag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No.99/2018)</a:t>
            </a:r>
          </a:p>
        </p:txBody>
      </p:sp>
      <p:pic>
        <p:nvPicPr>
          <p:cNvPr id="6" name="Graphic 5" descr="Gold bars outline">
            <a:extLst>
              <a:ext uri="{FF2B5EF4-FFF2-40B4-BE49-F238E27FC236}">
                <a16:creationId xmlns:a16="http://schemas.microsoft.com/office/drawing/2014/main" id="{C458F889-1B73-4F81-9D1E-78955717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0758" y="1864052"/>
            <a:ext cx="1193047" cy="119304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BD947B-29A9-45C8-B756-915A9466FEEF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0EECF-5FCF-4BBE-82CA-DE3277135213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Komoditi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UU PPN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Graphic 3" descr="Open book outline">
            <a:extLst>
              <a:ext uri="{FF2B5EF4-FFF2-40B4-BE49-F238E27FC236}">
                <a16:creationId xmlns:a16="http://schemas.microsoft.com/office/drawing/2014/main" id="{06A8695D-B43D-4103-9451-3167D11A8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9631" y="2192123"/>
            <a:ext cx="1072737" cy="1072737"/>
          </a:xfrm>
          <a:prstGeom prst="rect">
            <a:avLst/>
          </a:prstGeom>
        </p:spPr>
      </p:pic>
      <p:pic>
        <p:nvPicPr>
          <p:cNvPr id="6" name="Graphic 5" descr="Scales of justice outline">
            <a:extLst>
              <a:ext uri="{FF2B5EF4-FFF2-40B4-BE49-F238E27FC236}">
                <a16:creationId xmlns:a16="http://schemas.microsoft.com/office/drawing/2014/main" id="{6DF0A928-A58A-4EED-A00B-BFD226669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0861" y="2491188"/>
            <a:ext cx="335139" cy="3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FC452A-A67B-490F-8E35-FE67A42BB519}"/>
              </a:ext>
            </a:extLst>
          </p:cNvPr>
          <p:cNvSpPr/>
          <p:nvPr/>
        </p:nvSpPr>
        <p:spPr>
          <a:xfrm>
            <a:off x="332446" y="4510083"/>
            <a:ext cx="11319623" cy="1327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5618E-9A43-4F42-986A-24101D67891D}"/>
              </a:ext>
            </a:extLst>
          </p:cNvPr>
          <p:cNvSpPr txBox="1"/>
          <p:nvPr/>
        </p:nvSpPr>
        <p:spPr>
          <a:xfrm>
            <a:off x="307279" y="2258181"/>
            <a:ext cx="11344790" cy="195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adalah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berwujud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yang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menurut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sifat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hukumnya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dapat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berupa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bergerak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bergerak</a:t>
            </a:r>
            <a:r>
              <a:rPr lang="en-US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dan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berwujud</a:t>
            </a:r>
            <a:r>
              <a:rPr lang="en-US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Pasal</a:t>
            </a:r>
            <a:r>
              <a:rPr lang="en-US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 </a:t>
            </a:r>
            <a:r>
              <a:rPr lang="en-US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angka</a:t>
            </a:r>
            <a:r>
              <a:rPr lang="en-US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2 UU PPN)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digital </a:t>
            </a:r>
            <a:r>
              <a:rPr lang="en-US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merupakan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setiap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berwujud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informasi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digital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meliputi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hasil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konversi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pengalihwujudan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maupun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barang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originalnya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termasuk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tetapi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terbatas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piranti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lunak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multimedia, dan/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data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(PMK-48/2020)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43DDB1-AC58-4456-90BC-AB2A1A230CA1}"/>
              </a:ext>
            </a:extLst>
          </p:cNvPr>
          <p:cNvSpPr/>
          <p:nvPr/>
        </p:nvSpPr>
        <p:spPr>
          <a:xfrm>
            <a:off x="5076975" y="4298191"/>
            <a:ext cx="2298761" cy="3614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38E2F361-4F1D-47C8-879F-EDD37E12E88F}"/>
              </a:ext>
            </a:extLst>
          </p:cNvPr>
          <p:cNvSpPr txBox="1">
            <a:spLocks/>
          </p:cNvSpPr>
          <p:nvPr/>
        </p:nvSpPr>
        <p:spPr>
          <a:xfrm>
            <a:off x="5526500" y="4143797"/>
            <a:ext cx="1925370" cy="74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463550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Simpulan</a:t>
            </a: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009A5-B09D-4B4A-A193-39891066C2C3}"/>
              </a:ext>
            </a:extLst>
          </p:cNvPr>
          <p:cNvSpPr txBox="1"/>
          <p:nvPr/>
        </p:nvSpPr>
        <p:spPr>
          <a:xfrm>
            <a:off x="307279" y="4673722"/>
            <a:ext cx="11344790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Kripto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bukan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mata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uang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tetapi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merupakan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berupa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hak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dan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kepentingan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lainnya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yang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berbentuk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digital. Oleh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karena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itu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PPN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memandangnya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sebagai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br>
              <a:rPr lang="id-ID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Barang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Kena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Pajak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Tidak</a:t>
            </a:r>
            <a:r>
              <a:rPr lang="en-US" sz="20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Berwujud</a:t>
            </a:r>
            <a:r>
              <a:rPr lang="en-US" sz="200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A466786D-57EE-425B-ADF6-AA858D33A0E2}"/>
              </a:ext>
            </a:extLst>
          </p:cNvPr>
          <p:cNvSpPr txBox="1"/>
          <p:nvPr/>
        </p:nvSpPr>
        <p:spPr>
          <a:xfrm>
            <a:off x="1541722" y="1340077"/>
            <a:ext cx="965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Apakah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Barang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Kena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endParaRPr lang="en-ID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27CCAFE6-A9A8-4109-964E-68C632E9BBF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AB94C8-5EE4-4907-9FBC-DCBE13ACEFD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FBF72C-1C09-4C7D-81F0-C23F6E1E175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F35FF0-D0E8-4FDE-A68F-5AE5A12F615B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Graphic 4" descr="Tax outline">
            <a:extLst>
              <a:ext uri="{FF2B5EF4-FFF2-40B4-BE49-F238E27FC236}">
                <a16:creationId xmlns:a16="http://schemas.microsoft.com/office/drawing/2014/main" id="{7834A81A-465A-4950-8B4C-0743F3A90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6500" y="714209"/>
            <a:ext cx="795031" cy="79503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19370B-4BD3-4906-B728-EC9C33091BAE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9CBD84-970D-4238-9106-E929B97D3CCF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Gambaran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Umum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Bisnis</a:t>
            </a:r>
            <a:b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Transaksi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Aset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Graphic 2" descr="Decision chart outline">
            <a:extLst>
              <a:ext uri="{FF2B5EF4-FFF2-40B4-BE49-F238E27FC236}">
                <a16:creationId xmlns:a16="http://schemas.microsoft.com/office/drawing/2014/main" id="{65E8CD76-A4AF-4A6F-A76E-43C0EAC18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8674" y="1961706"/>
            <a:ext cx="974651" cy="9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5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9E8708CE-CE0F-4CD3-93AF-F1715C0A54E4}"/>
              </a:ext>
            </a:extLst>
          </p:cNvPr>
          <p:cNvSpPr/>
          <p:nvPr/>
        </p:nvSpPr>
        <p:spPr>
          <a:xfrm>
            <a:off x="10038087" y="7391950"/>
            <a:ext cx="1929976" cy="527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E93B7C5-206F-4F1F-8B3D-5FF4EE1D30A4}"/>
              </a:ext>
            </a:extLst>
          </p:cNvPr>
          <p:cNvSpPr/>
          <p:nvPr/>
        </p:nvSpPr>
        <p:spPr>
          <a:xfrm>
            <a:off x="10400214" y="9328488"/>
            <a:ext cx="1415540" cy="1449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AE13D6-6068-4F43-A002-588708899225}"/>
              </a:ext>
            </a:extLst>
          </p:cNvPr>
          <p:cNvSpPr/>
          <p:nvPr/>
        </p:nvSpPr>
        <p:spPr>
          <a:xfrm>
            <a:off x="657719" y="7391950"/>
            <a:ext cx="9210989" cy="527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42E8CC-86E5-442A-9BD7-5F534358A1B0}"/>
              </a:ext>
            </a:extLst>
          </p:cNvPr>
          <p:cNvCxnSpPr>
            <a:cxnSpLocks/>
          </p:cNvCxnSpPr>
          <p:nvPr/>
        </p:nvCxnSpPr>
        <p:spPr>
          <a:xfrm flipH="1" flipV="1">
            <a:off x="2626150" y="9399694"/>
            <a:ext cx="2948047" cy="13757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489AA9-8F6A-4279-8C6D-C287F82CB614}"/>
              </a:ext>
            </a:extLst>
          </p:cNvPr>
          <p:cNvCxnSpPr>
            <a:cxnSpLocks/>
          </p:cNvCxnSpPr>
          <p:nvPr/>
        </p:nvCxnSpPr>
        <p:spPr>
          <a:xfrm flipH="1">
            <a:off x="2757074" y="10061188"/>
            <a:ext cx="5752214" cy="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93FA62-6CB4-4859-82AC-FAF1EBAAC3EC}"/>
              </a:ext>
            </a:extLst>
          </p:cNvPr>
          <p:cNvCxnSpPr>
            <a:cxnSpLocks/>
          </p:cNvCxnSpPr>
          <p:nvPr/>
        </p:nvCxnSpPr>
        <p:spPr>
          <a:xfrm>
            <a:off x="2757074" y="9880435"/>
            <a:ext cx="5677786" cy="10632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7">
            <a:extLst>
              <a:ext uri="{FF2B5EF4-FFF2-40B4-BE49-F238E27FC236}">
                <a16:creationId xmlns:a16="http://schemas.microsoft.com/office/drawing/2014/main" id="{27CCAFE6-A9A8-4109-964E-68C632E9BBF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AB94C8-5EE4-4907-9FBC-DCBE13ACEFD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FBF72C-1C09-4C7D-81F0-C23F6E1E175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F35FF0-D0E8-4FDE-A68F-5AE5A12F615B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509D9A-D2A8-4F96-B63F-045295126BB4}"/>
              </a:ext>
            </a:extLst>
          </p:cNvPr>
          <p:cNvCxnSpPr>
            <a:cxnSpLocks/>
          </p:cNvCxnSpPr>
          <p:nvPr/>
        </p:nvCxnSpPr>
        <p:spPr>
          <a:xfrm>
            <a:off x="2303870" y="9202793"/>
            <a:ext cx="336728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107E48-41EB-4B9D-880C-870FE3F0D4DF}"/>
              </a:ext>
            </a:extLst>
          </p:cNvPr>
          <p:cNvCxnSpPr>
            <a:cxnSpLocks/>
          </p:cNvCxnSpPr>
          <p:nvPr/>
        </p:nvCxnSpPr>
        <p:spPr>
          <a:xfrm flipH="1" flipV="1">
            <a:off x="2350725" y="10766635"/>
            <a:ext cx="2948047" cy="13757"/>
          </a:xfrm>
          <a:prstGeom prst="straightConnector1">
            <a:avLst/>
          </a:prstGeom>
          <a:ln w="19050">
            <a:solidFill>
              <a:srgbClr val="00B0F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671E97-E09A-4C4A-A64E-18B264B849B5}"/>
              </a:ext>
            </a:extLst>
          </p:cNvPr>
          <p:cNvCxnSpPr>
            <a:cxnSpLocks/>
          </p:cNvCxnSpPr>
          <p:nvPr/>
        </p:nvCxnSpPr>
        <p:spPr>
          <a:xfrm>
            <a:off x="2282604" y="10620165"/>
            <a:ext cx="336728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6F8FED-4D68-4818-8AAB-561E52DD5C97}"/>
              </a:ext>
            </a:extLst>
          </p:cNvPr>
          <p:cNvCxnSpPr>
            <a:cxnSpLocks/>
          </p:cNvCxnSpPr>
          <p:nvPr/>
        </p:nvCxnSpPr>
        <p:spPr>
          <a:xfrm flipV="1">
            <a:off x="5890506" y="10438957"/>
            <a:ext cx="0" cy="13142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87ADD1-C990-4E4E-A127-809E4564556D}"/>
              </a:ext>
            </a:extLst>
          </p:cNvPr>
          <p:cNvCxnSpPr>
            <a:cxnSpLocks/>
          </p:cNvCxnSpPr>
          <p:nvPr/>
        </p:nvCxnSpPr>
        <p:spPr>
          <a:xfrm flipV="1">
            <a:off x="5721126" y="10592890"/>
            <a:ext cx="0" cy="13142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8B3E93-8660-427D-9BCE-A93759C12C20}"/>
              </a:ext>
            </a:extLst>
          </p:cNvPr>
          <p:cNvCxnSpPr>
            <a:cxnSpLocks/>
          </p:cNvCxnSpPr>
          <p:nvPr/>
        </p:nvCxnSpPr>
        <p:spPr>
          <a:xfrm>
            <a:off x="5890506" y="8294568"/>
            <a:ext cx="2522783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FDD01A3-9F28-45D8-8D61-82D974499B66}"/>
              </a:ext>
            </a:extLst>
          </p:cNvPr>
          <p:cNvCxnSpPr>
            <a:cxnSpLocks/>
          </p:cNvCxnSpPr>
          <p:nvPr/>
        </p:nvCxnSpPr>
        <p:spPr>
          <a:xfrm flipV="1">
            <a:off x="5890506" y="8287459"/>
            <a:ext cx="2627" cy="962449"/>
          </a:xfrm>
          <a:prstGeom prst="straightConnector1">
            <a:avLst/>
          </a:prstGeom>
          <a:ln w="190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EF76D00-3F5E-4C2E-9D4F-F8470AE6E7F9}"/>
              </a:ext>
            </a:extLst>
          </p:cNvPr>
          <p:cNvCxnSpPr>
            <a:cxnSpLocks/>
          </p:cNvCxnSpPr>
          <p:nvPr/>
        </p:nvCxnSpPr>
        <p:spPr>
          <a:xfrm flipV="1">
            <a:off x="5721126" y="8089585"/>
            <a:ext cx="0" cy="1314256"/>
          </a:xfrm>
          <a:prstGeom prst="straightConnector1">
            <a:avLst/>
          </a:prstGeom>
          <a:ln w="190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4A869E3E-26E9-44E8-B869-5CEC65C2A466}"/>
              </a:ext>
            </a:extLst>
          </p:cNvPr>
          <p:cNvSpPr/>
          <p:nvPr/>
        </p:nvSpPr>
        <p:spPr>
          <a:xfrm>
            <a:off x="4732038" y="8971699"/>
            <a:ext cx="1922511" cy="1968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Graphic 8" descr="Store outline">
            <a:extLst>
              <a:ext uri="{FF2B5EF4-FFF2-40B4-BE49-F238E27FC236}">
                <a16:creationId xmlns:a16="http://schemas.microsoft.com/office/drawing/2014/main" id="{BD6F55CE-9420-41BE-9D6E-9D57A4292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0769" y="9486299"/>
            <a:ext cx="421171" cy="431246"/>
          </a:xfrm>
          <a:prstGeom prst="rect">
            <a:avLst/>
          </a:prstGeom>
        </p:spPr>
      </p:pic>
      <p:pic>
        <p:nvPicPr>
          <p:cNvPr id="15" name="Graphic 14" descr="Laptop outline">
            <a:extLst>
              <a:ext uri="{FF2B5EF4-FFF2-40B4-BE49-F238E27FC236}">
                <a16:creationId xmlns:a16="http://schemas.microsoft.com/office/drawing/2014/main" id="{31AB7A3B-F394-4A16-8659-30F856832C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3237" y="8993173"/>
            <a:ext cx="1646467" cy="1556472"/>
          </a:xfrm>
          <a:prstGeom prst="rect">
            <a:avLst/>
          </a:prstGeom>
        </p:spPr>
      </p:pic>
      <p:pic>
        <p:nvPicPr>
          <p:cNvPr id="22" name="Graphic 21" descr="Wallet outline">
            <a:extLst>
              <a:ext uri="{FF2B5EF4-FFF2-40B4-BE49-F238E27FC236}">
                <a16:creationId xmlns:a16="http://schemas.microsoft.com/office/drawing/2014/main" id="{266AC594-9A96-4033-89CD-92B651E872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9676" y="9486299"/>
            <a:ext cx="421172" cy="43124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93E0B27-6DA5-4B95-AFA0-17178B909501}"/>
              </a:ext>
            </a:extLst>
          </p:cNvPr>
          <p:cNvSpPr/>
          <p:nvPr/>
        </p:nvSpPr>
        <p:spPr>
          <a:xfrm>
            <a:off x="862481" y="8971699"/>
            <a:ext cx="1922511" cy="196849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42B93B0C-F294-43F8-A8F9-2DD8E5C7F2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6469" y="9320628"/>
            <a:ext cx="1132118" cy="1159199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62404B3-95B9-48BE-832E-64288051E8B2}"/>
              </a:ext>
            </a:extLst>
          </p:cNvPr>
          <p:cNvCxnSpPr>
            <a:cxnSpLocks/>
          </p:cNvCxnSpPr>
          <p:nvPr/>
        </p:nvCxnSpPr>
        <p:spPr>
          <a:xfrm>
            <a:off x="5890506" y="11751312"/>
            <a:ext cx="2522783" cy="0"/>
          </a:xfrm>
          <a:prstGeom prst="straightConnector1">
            <a:avLst/>
          </a:prstGeom>
          <a:ln w="19050">
            <a:solidFill>
              <a:srgbClr val="00B0F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04578D-0F3B-4EFB-BF86-D10D9D2A7B93}"/>
              </a:ext>
            </a:extLst>
          </p:cNvPr>
          <p:cNvCxnSpPr>
            <a:cxnSpLocks/>
          </p:cNvCxnSpPr>
          <p:nvPr/>
        </p:nvCxnSpPr>
        <p:spPr>
          <a:xfrm flipH="1" flipV="1">
            <a:off x="5718717" y="11905436"/>
            <a:ext cx="2745960" cy="12220"/>
          </a:xfrm>
          <a:prstGeom prst="straightConnector1">
            <a:avLst/>
          </a:prstGeom>
          <a:ln w="19050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92D0E4F-2A93-4672-AD72-0F7332F57CDE}"/>
              </a:ext>
            </a:extLst>
          </p:cNvPr>
          <p:cNvSpPr/>
          <p:nvPr/>
        </p:nvSpPr>
        <p:spPr>
          <a:xfrm>
            <a:off x="8413289" y="7629168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491152B3-E678-45E0-B664-EF5EEFD912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1380" y="7819034"/>
            <a:ext cx="893038" cy="9144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CB2E7A4-7278-4406-A4D5-48650D730306}"/>
              </a:ext>
            </a:extLst>
          </p:cNvPr>
          <p:cNvSpPr/>
          <p:nvPr/>
        </p:nvSpPr>
        <p:spPr>
          <a:xfrm>
            <a:off x="8413289" y="9429584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Graphic 27" descr="Male profile outline">
            <a:extLst>
              <a:ext uri="{FF2B5EF4-FFF2-40B4-BE49-F238E27FC236}">
                <a16:creationId xmlns:a16="http://schemas.microsoft.com/office/drawing/2014/main" id="{0FC3EDC9-CC59-42D1-AEF5-566FA489BE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1380" y="9628840"/>
            <a:ext cx="893038" cy="9144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4D926F8-D36E-46B3-BFCC-DE075CFA196E}"/>
              </a:ext>
            </a:extLst>
          </p:cNvPr>
          <p:cNvSpPr/>
          <p:nvPr/>
        </p:nvSpPr>
        <p:spPr>
          <a:xfrm>
            <a:off x="8413289" y="11230001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C8C2628F-A94C-4273-8CF0-D0E327E48E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1380" y="11419867"/>
            <a:ext cx="893038" cy="914400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AD13CF5-2F56-4BF5-8A58-3CCFAB152DE9}"/>
              </a:ext>
            </a:extLst>
          </p:cNvPr>
          <p:cNvCxnSpPr>
            <a:cxnSpLocks/>
          </p:cNvCxnSpPr>
          <p:nvPr/>
        </p:nvCxnSpPr>
        <p:spPr>
          <a:xfrm>
            <a:off x="5718717" y="8082510"/>
            <a:ext cx="2716143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Labor outline">
            <a:extLst>
              <a:ext uri="{FF2B5EF4-FFF2-40B4-BE49-F238E27FC236}">
                <a16:creationId xmlns:a16="http://schemas.microsoft.com/office/drawing/2014/main" id="{EA742E1B-5DB0-4C13-A459-291365BF79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00866" y="9857760"/>
            <a:ext cx="483394" cy="4833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229C52E-CEF5-46D7-BF27-D61F5B8C9A3E}"/>
              </a:ext>
            </a:extLst>
          </p:cNvPr>
          <p:cNvSpPr txBox="1"/>
          <p:nvPr/>
        </p:nvSpPr>
        <p:spPr>
          <a:xfrm>
            <a:off x="4865386" y="10306471"/>
            <a:ext cx="172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Wallet</a:t>
            </a:r>
            <a:r>
              <a:rPr lang="id-ID" sz="1400" b="1" i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id-ID" sz="1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endParaRPr lang="en-ID" sz="1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47E1A1-0733-4274-B4C7-388F5E39F177}"/>
              </a:ext>
            </a:extLst>
          </p:cNvPr>
          <p:cNvSpPr txBox="1"/>
          <p:nvPr/>
        </p:nvSpPr>
        <p:spPr>
          <a:xfrm>
            <a:off x="10539337" y="10275052"/>
            <a:ext cx="1652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Penambang</a:t>
            </a:r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6" name="Graphic 65" descr="Processor outline">
            <a:extLst>
              <a:ext uri="{FF2B5EF4-FFF2-40B4-BE49-F238E27FC236}">
                <a16:creationId xmlns:a16="http://schemas.microsoft.com/office/drawing/2014/main" id="{ADA2C7B5-25F4-493D-A4F2-914DCCBE20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7735" y="9474691"/>
            <a:ext cx="914400" cy="914400"/>
          </a:xfrm>
          <a:prstGeom prst="rect">
            <a:avLst/>
          </a:prstGeom>
        </p:spPr>
      </p:pic>
      <p:pic>
        <p:nvPicPr>
          <p:cNvPr id="68" name="Graphic 67" descr="Shopping cart outline">
            <a:extLst>
              <a:ext uri="{FF2B5EF4-FFF2-40B4-BE49-F238E27FC236}">
                <a16:creationId xmlns:a16="http://schemas.microsoft.com/office/drawing/2014/main" id="{C9E5FFA9-9F27-4499-8AAA-0A5871DD87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64051" y="11977017"/>
            <a:ext cx="285391" cy="28539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A3A2C3F-C8EC-4A58-A26A-FF6EC8F489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7333" y="9615187"/>
            <a:ext cx="237558" cy="237558"/>
          </a:xfrm>
          <a:prstGeom prst="rect">
            <a:avLst/>
          </a:prstGeom>
        </p:spPr>
      </p:pic>
      <p:pic>
        <p:nvPicPr>
          <p:cNvPr id="77" name="Graphic 76" descr="Money outline">
            <a:extLst>
              <a:ext uri="{FF2B5EF4-FFF2-40B4-BE49-F238E27FC236}">
                <a16:creationId xmlns:a16="http://schemas.microsoft.com/office/drawing/2014/main" id="{04402676-B125-4FED-8D32-74524452D4C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69961" y="10073671"/>
            <a:ext cx="279481" cy="2794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C4DB6BB-D7FF-4E31-A027-5A718A2C27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5928" y="8958297"/>
            <a:ext cx="237558" cy="23755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6CB0D12-0B97-48E4-B1B6-910896A5F5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7967" y="8368017"/>
            <a:ext cx="237558" cy="23755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4712EF8-C2B3-4390-9465-645C5F5627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7333" y="10363248"/>
            <a:ext cx="237558" cy="237558"/>
          </a:xfrm>
          <a:prstGeom prst="rect">
            <a:avLst/>
          </a:prstGeom>
        </p:spPr>
      </p:pic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8AEB2126-5D02-483F-9B2A-733561449D70}"/>
              </a:ext>
            </a:extLst>
          </p:cNvPr>
          <p:cNvCxnSpPr>
            <a:cxnSpLocks/>
          </p:cNvCxnSpPr>
          <p:nvPr/>
        </p:nvCxnSpPr>
        <p:spPr>
          <a:xfrm>
            <a:off x="5298772" y="7220569"/>
            <a:ext cx="5902093" cy="327175"/>
          </a:xfrm>
          <a:prstGeom prst="bentConnector3">
            <a:avLst>
              <a:gd name="adj1" fmla="val 99903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D7C0DAC-5074-4EEA-8CEF-82C04E33D933}"/>
              </a:ext>
            </a:extLst>
          </p:cNvPr>
          <p:cNvCxnSpPr>
            <a:cxnSpLocks/>
          </p:cNvCxnSpPr>
          <p:nvPr/>
        </p:nvCxnSpPr>
        <p:spPr>
          <a:xfrm>
            <a:off x="5298772" y="7232089"/>
            <a:ext cx="0" cy="455993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71AE1602-9932-40CA-B2E4-D794431DDAEF}"/>
              </a:ext>
            </a:extLst>
          </p:cNvPr>
          <p:cNvCxnSpPr>
            <a:cxnSpLocks/>
          </p:cNvCxnSpPr>
          <p:nvPr/>
        </p:nvCxnSpPr>
        <p:spPr>
          <a:xfrm rot="10800000">
            <a:off x="5150939" y="12390969"/>
            <a:ext cx="6049926" cy="508715"/>
          </a:xfrm>
          <a:prstGeom prst="bentConnector3">
            <a:avLst>
              <a:gd name="adj1" fmla="val 9985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BCC9F78-614B-46D7-8EDC-83D0B78EC1CA}"/>
              </a:ext>
            </a:extLst>
          </p:cNvPr>
          <p:cNvCxnSpPr>
            <a:cxnSpLocks/>
          </p:cNvCxnSpPr>
          <p:nvPr/>
        </p:nvCxnSpPr>
        <p:spPr>
          <a:xfrm flipV="1">
            <a:off x="11200865" y="12385461"/>
            <a:ext cx="0" cy="499285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193A511-BC3D-4839-9C08-5A1CB9196762}"/>
              </a:ext>
            </a:extLst>
          </p:cNvPr>
          <p:cNvSpPr/>
          <p:nvPr/>
        </p:nvSpPr>
        <p:spPr>
          <a:xfrm>
            <a:off x="1073695" y="6097223"/>
            <a:ext cx="448573" cy="1130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77CF411-71DE-4A00-AA60-BD697A949B91}"/>
              </a:ext>
            </a:extLst>
          </p:cNvPr>
          <p:cNvSpPr txBox="1"/>
          <p:nvPr/>
        </p:nvSpPr>
        <p:spPr>
          <a:xfrm>
            <a:off x="1588442" y="5951004"/>
            <a:ext cx="177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Swap/Tukar antar Aset </a:t>
            </a:r>
            <a:r>
              <a:rPr lang="id-ID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endParaRPr lang="en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422B449-9CA5-4585-A193-A64ACB64AD5D}"/>
              </a:ext>
            </a:extLst>
          </p:cNvPr>
          <p:cNvSpPr/>
          <p:nvPr/>
        </p:nvSpPr>
        <p:spPr>
          <a:xfrm>
            <a:off x="3448302" y="6097224"/>
            <a:ext cx="448573" cy="1130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CBA6F55-6C9C-4B92-A328-F35463B59A62}"/>
              </a:ext>
            </a:extLst>
          </p:cNvPr>
          <p:cNvSpPr txBox="1"/>
          <p:nvPr/>
        </p:nvSpPr>
        <p:spPr>
          <a:xfrm>
            <a:off x="3950349" y="5951004"/>
            <a:ext cx="219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Jual beli Aset </a:t>
            </a:r>
            <a:r>
              <a:rPr lang="id-ID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dengan uang fiat</a:t>
            </a:r>
            <a:endParaRPr lang="en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C720D76-E28D-4F13-8707-2B5990325FF9}"/>
              </a:ext>
            </a:extLst>
          </p:cNvPr>
          <p:cNvSpPr/>
          <p:nvPr/>
        </p:nvSpPr>
        <p:spPr>
          <a:xfrm>
            <a:off x="6209447" y="6085554"/>
            <a:ext cx="448573" cy="124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F90E7E2-58D6-4B14-8C28-4E6C32C500EA}"/>
              </a:ext>
            </a:extLst>
          </p:cNvPr>
          <p:cNvSpPr txBox="1"/>
          <p:nvPr/>
        </p:nvSpPr>
        <p:spPr>
          <a:xfrm>
            <a:off x="6724194" y="5951004"/>
            <a:ext cx="219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Tukar Aset </a:t>
            </a:r>
            <a:r>
              <a:rPr lang="id-ID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Kripto</a:t>
            </a:r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 dengan barang/jasa</a:t>
            </a:r>
            <a:endParaRPr lang="en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2055C1D-8245-4079-A9AE-BD164DA2FE79}"/>
              </a:ext>
            </a:extLst>
          </p:cNvPr>
          <p:cNvSpPr/>
          <p:nvPr/>
        </p:nvSpPr>
        <p:spPr>
          <a:xfrm>
            <a:off x="8730123" y="6097223"/>
            <a:ext cx="448573" cy="1130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5D8BA8E-1620-4FD5-A8F1-9F6061240522}"/>
              </a:ext>
            </a:extLst>
          </p:cNvPr>
          <p:cNvSpPr txBox="1"/>
          <p:nvPr/>
        </p:nvSpPr>
        <p:spPr>
          <a:xfrm>
            <a:off x="9244870" y="5951004"/>
            <a:ext cx="219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Segoe UI" panose="020B0502040204020203" pitchFamily="34" charset="0"/>
                <a:cs typeface="Segoe UI" panose="020B0502040204020203" pitchFamily="34" charset="0"/>
              </a:rPr>
              <a:t>Verifikasi transaksi oleh </a:t>
            </a:r>
            <a:r>
              <a:rPr lang="id-ID" sz="16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miner</a:t>
            </a:r>
            <a:endParaRPr lang="en-ID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D843060-92F8-C44F-9647-50022C973CD2}"/>
              </a:ext>
            </a:extLst>
          </p:cNvPr>
          <p:cNvSpPr/>
          <p:nvPr/>
        </p:nvSpPr>
        <p:spPr>
          <a:xfrm>
            <a:off x="9880714" y="328291"/>
            <a:ext cx="1929976" cy="527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E6C45B3-7613-744A-828A-62D3E2183B63}"/>
              </a:ext>
            </a:extLst>
          </p:cNvPr>
          <p:cNvSpPr/>
          <p:nvPr/>
        </p:nvSpPr>
        <p:spPr>
          <a:xfrm>
            <a:off x="10242841" y="2264829"/>
            <a:ext cx="1415540" cy="1449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47146A5-944B-4F43-B216-0481605314EB}"/>
              </a:ext>
            </a:extLst>
          </p:cNvPr>
          <p:cNvSpPr/>
          <p:nvPr/>
        </p:nvSpPr>
        <p:spPr>
          <a:xfrm>
            <a:off x="500346" y="328291"/>
            <a:ext cx="9210989" cy="527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62FA6ED-71B0-0940-A5DB-E3340DC90555}"/>
              </a:ext>
            </a:extLst>
          </p:cNvPr>
          <p:cNvCxnSpPr>
            <a:cxnSpLocks/>
          </p:cNvCxnSpPr>
          <p:nvPr/>
        </p:nvCxnSpPr>
        <p:spPr>
          <a:xfrm flipH="1" flipV="1">
            <a:off x="2468777" y="2336035"/>
            <a:ext cx="2948047" cy="13757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F74A958-62FD-6C45-BB33-2D6DF5D6385C}"/>
              </a:ext>
            </a:extLst>
          </p:cNvPr>
          <p:cNvCxnSpPr>
            <a:cxnSpLocks/>
          </p:cNvCxnSpPr>
          <p:nvPr/>
        </p:nvCxnSpPr>
        <p:spPr>
          <a:xfrm flipH="1">
            <a:off x="2599701" y="2997529"/>
            <a:ext cx="5752214" cy="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92CFD65-3DD7-794E-B4FB-24F61D47567B}"/>
              </a:ext>
            </a:extLst>
          </p:cNvPr>
          <p:cNvCxnSpPr>
            <a:cxnSpLocks/>
          </p:cNvCxnSpPr>
          <p:nvPr/>
        </p:nvCxnSpPr>
        <p:spPr>
          <a:xfrm>
            <a:off x="2599701" y="2816776"/>
            <a:ext cx="5677786" cy="10632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9443380-B448-2C4C-9A86-04C89DA48B11}"/>
              </a:ext>
            </a:extLst>
          </p:cNvPr>
          <p:cNvCxnSpPr>
            <a:cxnSpLocks/>
          </p:cNvCxnSpPr>
          <p:nvPr/>
        </p:nvCxnSpPr>
        <p:spPr>
          <a:xfrm>
            <a:off x="2146497" y="2139134"/>
            <a:ext cx="336728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C83204B-F2F0-D646-9034-3DB7ED91F67A}"/>
              </a:ext>
            </a:extLst>
          </p:cNvPr>
          <p:cNvCxnSpPr>
            <a:cxnSpLocks/>
          </p:cNvCxnSpPr>
          <p:nvPr/>
        </p:nvCxnSpPr>
        <p:spPr>
          <a:xfrm flipH="1" flipV="1">
            <a:off x="2193352" y="3702976"/>
            <a:ext cx="2948047" cy="13757"/>
          </a:xfrm>
          <a:prstGeom prst="straightConnector1">
            <a:avLst/>
          </a:prstGeom>
          <a:ln w="19050">
            <a:solidFill>
              <a:srgbClr val="00B0F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C53F05A-71F9-9A4B-9B98-40D1E34BCB6B}"/>
              </a:ext>
            </a:extLst>
          </p:cNvPr>
          <p:cNvCxnSpPr>
            <a:cxnSpLocks/>
          </p:cNvCxnSpPr>
          <p:nvPr/>
        </p:nvCxnSpPr>
        <p:spPr>
          <a:xfrm>
            <a:off x="2125231" y="3556506"/>
            <a:ext cx="336728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0D39620-960A-C843-BD38-CE3AAC44C800}"/>
              </a:ext>
            </a:extLst>
          </p:cNvPr>
          <p:cNvCxnSpPr>
            <a:cxnSpLocks/>
          </p:cNvCxnSpPr>
          <p:nvPr/>
        </p:nvCxnSpPr>
        <p:spPr>
          <a:xfrm flipV="1">
            <a:off x="5733133" y="3375298"/>
            <a:ext cx="0" cy="13142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B161A23-E196-5648-8391-6124CCE724F5}"/>
              </a:ext>
            </a:extLst>
          </p:cNvPr>
          <p:cNvCxnSpPr>
            <a:cxnSpLocks/>
          </p:cNvCxnSpPr>
          <p:nvPr/>
        </p:nvCxnSpPr>
        <p:spPr>
          <a:xfrm flipV="1">
            <a:off x="5563753" y="3529231"/>
            <a:ext cx="0" cy="1314256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881A3DD-F7A4-5645-90CE-944B40F1E376}"/>
              </a:ext>
            </a:extLst>
          </p:cNvPr>
          <p:cNvCxnSpPr>
            <a:cxnSpLocks/>
          </p:cNvCxnSpPr>
          <p:nvPr/>
        </p:nvCxnSpPr>
        <p:spPr>
          <a:xfrm>
            <a:off x="5733133" y="1230909"/>
            <a:ext cx="2522783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CAA88DB-7B42-FD41-8F7D-0338DF624019}"/>
              </a:ext>
            </a:extLst>
          </p:cNvPr>
          <p:cNvCxnSpPr>
            <a:cxnSpLocks/>
          </p:cNvCxnSpPr>
          <p:nvPr/>
        </p:nvCxnSpPr>
        <p:spPr>
          <a:xfrm flipV="1">
            <a:off x="5733133" y="1223800"/>
            <a:ext cx="2627" cy="962449"/>
          </a:xfrm>
          <a:prstGeom prst="straightConnector1">
            <a:avLst/>
          </a:prstGeom>
          <a:ln w="190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0E1AF57-FA0E-C740-9871-FCFDC1FB47F8}"/>
              </a:ext>
            </a:extLst>
          </p:cNvPr>
          <p:cNvCxnSpPr>
            <a:cxnSpLocks/>
          </p:cNvCxnSpPr>
          <p:nvPr/>
        </p:nvCxnSpPr>
        <p:spPr>
          <a:xfrm flipV="1">
            <a:off x="5563753" y="1025926"/>
            <a:ext cx="0" cy="1314256"/>
          </a:xfrm>
          <a:prstGeom prst="straightConnector1">
            <a:avLst/>
          </a:prstGeom>
          <a:ln w="1905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475F9324-A9F3-1247-B69B-662C751A807D}"/>
              </a:ext>
            </a:extLst>
          </p:cNvPr>
          <p:cNvSpPr/>
          <p:nvPr/>
        </p:nvSpPr>
        <p:spPr>
          <a:xfrm>
            <a:off x="4574665" y="1908040"/>
            <a:ext cx="1922511" cy="1968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8" name="Graphic 127" descr="Store outline">
            <a:extLst>
              <a:ext uri="{FF2B5EF4-FFF2-40B4-BE49-F238E27FC236}">
                <a16:creationId xmlns:a16="http://schemas.microsoft.com/office/drawing/2014/main" id="{AB813AE4-28D6-B541-B487-D83FC13115A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23396" y="2422640"/>
            <a:ext cx="421171" cy="431246"/>
          </a:xfrm>
          <a:prstGeom prst="rect">
            <a:avLst/>
          </a:prstGeom>
        </p:spPr>
      </p:pic>
      <p:pic>
        <p:nvPicPr>
          <p:cNvPr id="129" name="Graphic 128" descr="Laptop outline">
            <a:extLst>
              <a:ext uri="{FF2B5EF4-FFF2-40B4-BE49-F238E27FC236}">
                <a16:creationId xmlns:a16="http://schemas.microsoft.com/office/drawing/2014/main" id="{528B2C0B-0E81-3648-A53B-F6F3D35A9B3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75864" y="1929514"/>
            <a:ext cx="1646467" cy="1556472"/>
          </a:xfrm>
          <a:prstGeom prst="rect">
            <a:avLst/>
          </a:prstGeom>
        </p:spPr>
      </p:pic>
      <p:pic>
        <p:nvPicPr>
          <p:cNvPr id="130" name="Graphic 129" descr="Wallet outline">
            <a:extLst>
              <a:ext uri="{FF2B5EF4-FFF2-40B4-BE49-F238E27FC236}">
                <a16:creationId xmlns:a16="http://schemas.microsoft.com/office/drawing/2014/main" id="{A8D0F6C3-CB08-674E-96CE-E209B3236D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562303" y="2422640"/>
            <a:ext cx="421172" cy="431247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id="{4DD86397-A452-8E45-9EC1-B940881F8A41}"/>
              </a:ext>
            </a:extLst>
          </p:cNvPr>
          <p:cNvSpPr/>
          <p:nvPr/>
        </p:nvSpPr>
        <p:spPr>
          <a:xfrm>
            <a:off x="705108" y="1908040"/>
            <a:ext cx="1922511" cy="196849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2" name="Graphic 131" descr="Male profile outline">
            <a:extLst>
              <a:ext uri="{FF2B5EF4-FFF2-40B4-BE49-F238E27FC236}">
                <a16:creationId xmlns:a16="http://schemas.microsoft.com/office/drawing/2014/main" id="{1F287B0F-6755-7843-A148-F1D344B4BE6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096" y="2256969"/>
            <a:ext cx="1132118" cy="1159199"/>
          </a:xfrm>
          <a:prstGeom prst="rect">
            <a:avLst/>
          </a:prstGeom>
        </p:spPr>
      </p:pic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4D3B3CC-4431-BB43-B6AC-5A63EEAB8E27}"/>
              </a:ext>
            </a:extLst>
          </p:cNvPr>
          <p:cNvCxnSpPr>
            <a:cxnSpLocks/>
          </p:cNvCxnSpPr>
          <p:nvPr/>
        </p:nvCxnSpPr>
        <p:spPr>
          <a:xfrm>
            <a:off x="5733133" y="4687653"/>
            <a:ext cx="2522783" cy="0"/>
          </a:xfrm>
          <a:prstGeom prst="straightConnector1">
            <a:avLst/>
          </a:prstGeom>
          <a:ln w="19050">
            <a:solidFill>
              <a:srgbClr val="00B0F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EF4AD208-BE62-C448-B226-F90AA92C8BEF}"/>
              </a:ext>
            </a:extLst>
          </p:cNvPr>
          <p:cNvCxnSpPr>
            <a:cxnSpLocks/>
          </p:cNvCxnSpPr>
          <p:nvPr/>
        </p:nvCxnSpPr>
        <p:spPr>
          <a:xfrm flipH="1" flipV="1">
            <a:off x="5561344" y="4841777"/>
            <a:ext cx="2745960" cy="12220"/>
          </a:xfrm>
          <a:prstGeom prst="straightConnector1">
            <a:avLst/>
          </a:prstGeom>
          <a:ln w="19050">
            <a:solidFill>
              <a:srgbClr val="00B0F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59F86420-1526-1449-A828-AEBCDF6E7DE3}"/>
              </a:ext>
            </a:extLst>
          </p:cNvPr>
          <p:cNvSpPr/>
          <p:nvPr/>
        </p:nvSpPr>
        <p:spPr>
          <a:xfrm>
            <a:off x="8255916" y="565509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6" name="Graphic 135" descr="Male profile outline">
            <a:extLst>
              <a:ext uri="{FF2B5EF4-FFF2-40B4-BE49-F238E27FC236}">
                <a16:creationId xmlns:a16="http://schemas.microsoft.com/office/drawing/2014/main" id="{CACE3BF8-6EF9-CD49-9F04-2F2B27C361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4007" y="755375"/>
            <a:ext cx="893038" cy="914400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B99B7C8C-E253-2A4E-A377-98CCE4160979}"/>
              </a:ext>
            </a:extLst>
          </p:cNvPr>
          <p:cNvSpPr/>
          <p:nvPr/>
        </p:nvSpPr>
        <p:spPr>
          <a:xfrm>
            <a:off x="8255916" y="2365925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8" name="Graphic 137" descr="Male profile outline">
            <a:extLst>
              <a:ext uri="{FF2B5EF4-FFF2-40B4-BE49-F238E27FC236}">
                <a16:creationId xmlns:a16="http://schemas.microsoft.com/office/drawing/2014/main" id="{20CD6F9F-9295-F147-A08C-8F74F79D174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4007" y="2565181"/>
            <a:ext cx="893038" cy="914400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59CECE03-1361-1142-AE9E-4E8875CD5293}"/>
              </a:ext>
            </a:extLst>
          </p:cNvPr>
          <p:cNvSpPr/>
          <p:nvPr/>
        </p:nvSpPr>
        <p:spPr>
          <a:xfrm>
            <a:off x="8255916" y="4166342"/>
            <a:ext cx="1162767" cy="11905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0" name="Graphic 139" descr="Male profile outline">
            <a:extLst>
              <a:ext uri="{FF2B5EF4-FFF2-40B4-BE49-F238E27FC236}">
                <a16:creationId xmlns:a16="http://schemas.microsoft.com/office/drawing/2014/main" id="{EF12C616-6CF0-2445-A7A2-6AEF652C97D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4007" y="4356208"/>
            <a:ext cx="893038" cy="914400"/>
          </a:xfrm>
          <a:prstGeom prst="rect">
            <a:avLst/>
          </a:prstGeom>
        </p:spPr>
      </p:pic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50E436B-7497-C040-9F89-AFD8D4E88B5E}"/>
              </a:ext>
            </a:extLst>
          </p:cNvPr>
          <p:cNvCxnSpPr>
            <a:cxnSpLocks/>
          </p:cNvCxnSpPr>
          <p:nvPr/>
        </p:nvCxnSpPr>
        <p:spPr>
          <a:xfrm>
            <a:off x="5561344" y="1018851"/>
            <a:ext cx="2716143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Graphic 141" descr="Labor outline">
            <a:extLst>
              <a:ext uri="{FF2B5EF4-FFF2-40B4-BE49-F238E27FC236}">
                <a16:creationId xmlns:a16="http://schemas.microsoft.com/office/drawing/2014/main" id="{17376A87-D5C5-4D4F-9DD6-2283BE2F0C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43493" y="2794101"/>
            <a:ext cx="483394" cy="483394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F32C09E6-3413-4F48-A2E7-BF87694A96A1}"/>
              </a:ext>
            </a:extLst>
          </p:cNvPr>
          <p:cNvSpPr txBox="1"/>
          <p:nvPr/>
        </p:nvSpPr>
        <p:spPr>
          <a:xfrm>
            <a:off x="4708013" y="3242812"/>
            <a:ext cx="172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Wallet</a:t>
            </a:r>
            <a:r>
              <a:rPr lang="id-ID" sz="1400" b="1" i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id-ID" sz="14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Exchanger</a:t>
            </a:r>
            <a:endParaRPr lang="en-ID" sz="1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4" name="Graphic 143" descr="Processor outline">
            <a:extLst>
              <a:ext uri="{FF2B5EF4-FFF2-40B4-BE49-F238E27FC236}">
                <a16:creationId xmlns:a16="http://schemas.microsoft.com/office/drawing/2014/main" id="{EFAD33E2-05B4-BB47-BBE4-1BC482B361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70362" y="2411032"/>
            <a:ext cx="914400" cy="914400"/>
          </a:xfrm>
          <a:prstGeom prst="rect">
            <a:avLst/>
          </a:prstGeom>
        </p:spPr>
      </p:pic>
      <p:pic>
        <p:nvPicPr>
          <p:cNvPr id="145" name="Graphic 144" descr="Shopping cart outline">
            <a:extLst>
              <a:ext uri="{FF2B5EF4-FFF2-40B4-BE49-F238E27FC236}">
                <a16:creationId xmlns:a16="http://schemas.microsoft.com/office/drawing/2014/main" id="{E5834D79-D8C3-F040-A3AC-630FC01B27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06678" y="4913358"/>
            <a:ext cx="285391" cy="28539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CAC7B2C-ACC6-0E42-AA33-6C67652769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19960" y="2551528"/>
            <a:ext cx="237558" cy="237558"/>
          </a:xfrm>
          <a:prstGeom prst="rect">
            <a:avLst/>
          </a:prstGeom>
        </p:spPr>
      </p:pic>
      <p:pic>
        <p:nvPicPr>
          <p:cNvPr id="147" name="Graphic 146" descr="Money outline">
            <a:extLst>
              <a:ext uri="{FF2B5EF4-FFF2-40B4-BE49-F238E27FC236}">
                <a16:creationId xmlns:a16="http://schemas.microsoft.com/office/drawing/2014/main" id="{8D1930B2-891E-FA4B-93BD-E946A8C9A7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12588" y="3010012"/>
            <a:ext cx="279481" cy="279481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3078747-C330-4044-BF31-9C5A9056BC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28555" y="1894638"/>
            <a:ext cx="237558" cy="23755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5E9ACE8-519F-BD49-985F-358FA365E3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30594" y="1304358"/>
            <a:ext cx="237558" cy="237558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883FE77-5D52-8349-8BD4-DB70FB518C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19960" y="3299589"/>
            <a:ext cx="237558" cy="237558"/>
          </a:xfrm>
          <a:prstGeom prst="rect">
            <a:avLst/>
          </a:prstGeom>
        </p:spPr>
      </p:pic>
      <p:cxnSp>
        <p:nvCxnSpPr>
          <p:cNvPr id="160" name="Connector: Elbow 81">
            <a:extLst>
              <a:ext uri="{FF2B5EF4-FFF2-40B4-BE49-F238E27FC236}">
                <a16:creationId xmlns:a16="http://schemas.microsoft.com/office/drawing/2014/main" id="{AF1DBBB7-B38F-F543-BA39-B62120096FD3}"/>
              </a:ext>
            </a:extLst>
          </p:cNvPr>
          <p:cNvCxnSpPr>
            <a:cxnSpLocks/>
          </p:cNvCxnSpPr>
          <p:nvPr/>
        </p:nvCxnSpPr>
        <p:spPr>
          <a:xfrm>
            <a:off x="5141399" y="156910"/>
            <a:ext cx="5902093" cy="327175"/>
          </a:xfrm>
          <a:prstGeom prst="bentConnector3">
            <a:avLst>
              <a:gd name="adj1" fmla="val 99903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8623F44-184B-CF49-8658-CE4507B55B55}"/>
              </a:ext>
            </a:extLst>
          </p:cNvPr>
          <p:cNvCxnSpPr>
            <a:cxnSpLocks/>
          </p:cNvCxnSpPr>
          <p:nvPr/>
        </p:nvCxnSpPr>
        <p:spPr>
          <a:xfrm>
            <a:off x="5141399" y="168430"/>
            <a:ext cx="0" cy="455993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93">
            <a:extLst>
              <a:ext uri="{FF2B5EF4-FFF2-40B4-BE49-F238E27FC236}">
                <a16:creationId xmlns:a16="http://schemas.microsoft.com/office/drawing/2014/main" id="{CA6E719B-F758-4843-92D1-2E5625AAC94B}"/>
              </a:ext>
            </a:extLst>
          </p:cNvPr>
          <p:cNvCxnSpPr>
            <a:cxnSpLocks/>
          </p:cNvCxnSpPr>
          <p:nvPr/>
        </p:nvCxnSpPr>
        <p:spPr>
          <a:xfrm rot="10800000">
            <a:off x="4993566" y="5327310"/>
            <a:ext cx="6049926" cy="508715"/>
          </a:xfrm>
          <a:prstGeom prst="bentConnector3">
            <a:avLst>
              <a:gd name="adj1" fmla="val 9985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3AF5F3C-CE3D-6442-A4DB-49611B76A0EE}"/>
              </a:ext>
            </a:extLst>
          </p:cNvPr>
          <p:cNvCxnSpPr>
            <a:cxnSpLocks/>
          </p:cNvCxnSpPr>
          <p:nvPr/>
        </p:nvCxnSpPr>
        <p:spPr>
          <a:xfrm flipV="1">
            <a:off x="11043492" y="5321802"/>
            <a:ext cx="0" cy="499285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0C6C0C8-BB61-44EA-9A50-DB50606A9610}"/>
              </a:ext>
            </a:extLst>
          </p:cNvPr>
          <p:cNvSpPr/>
          <p:nvPr/>
        </p:nvSpPr>
        <p:spPr>
          <a:xfrm>
            <a:off x="11676063" y="512763"/>
            <a:ext cx="875764" cy="5301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7981E74-68CE-4C18-A478-0AB94413F9C4}"/>
              </a:ext>
            </a:extLst>
          </p:cNvPr>
          <p:cNvSpPr txBox="1"/>
          <p:nvPr/>
        </p:nvSpPr>
        <p:spPr>
          <a:xfrm>
            <a:off x="11679382" y="583560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>
            <a:extLst>
              <a:ext uri="{FF2B5EF4-FFF2-40B4-BE49-F238E27FC236}">
                <a16:creationId xmlns:a16="http://schemas.microsoft.com/office/drawing/2014/main" id="{29036125-CEF7-4F1C-A863-FB02DE01D76C}"/>
              </a:ext>
            </a:extLst>
          </p:cNvPr>
          <p:cNvSpPr txBox="1"/>
          <p:nvPr/>
        </p:nvSpPr>
        <p:spPr>
          <a:xfrm>
            <a:off x="2615609" y="3264860"/>
            <a:ext cx="706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Gambaran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Umum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Pengaturan</a:t>
            </a:r>
            <a:endParaRPr lang="en-ID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D57BE-DA7A-43E0-9018-CA2BF891B124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3361-5529-462C-8868-2A74C516124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4AB71A-A0F1-4B9D-A501-A7DCF84C101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1319A-5E28-42A6-BD7B-768DBE4741A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Graphic 3" descr="Gavel outline">
            <a:extLst>
              <a:ext uri="{FF2B5EF4-FFF2-40B4-BE49-F238E27FC236}">
                <a16:creationId xmlns:a16="http://schemas.microsoft.com/office/drawing/2014/main" id="{DD941771-3F58-46B2-91D2-E15F1CC9B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8418" y="20467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44940</TotalTime>
  <Words>1577</Words>
  <Application>Microsoft Office PowerPoint</Application>
  <PresentationFormat>Widescreen</PresentationFormat>
  <Paragraphs>205</Paragraphs>
  <Slides>25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DIN Medium</vt:lpstr>
      <vt:lpstr>Segoe UI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ADHIKA BIBING PURWANTO</dc:creator>
  <cp:lastModifiedBy>sony</cp:lastModifiedBy>
  <cp:revision>1007</cp:revision>
  <cp:lastPrinted>2022-03-23T13:01:59Z</cp:lastPrinted>
  <dcterms:created xsi:type="dcterms:W3CDTF">2021-02-28T05:33:11Z</dcterms:created>
  <dcterms:modified xsi:type="dcterms:W3CDTF">2022-04-08T08:07:33Z</dcterms:modified>
</cp:coreProperties>
</file>